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6" r:id="rId2"/>
    <p:sldId id="277" r:id="rId3"/>
    <p:sldId id="274" r:id="rId4"/>
    <p:sldId id="280" r:id="rId5"/>
    <p:sldId id="278" r:id="rId6"/>
    <p:sldId id="272" r:id="rId7"/>
    <p:sldId id="281" r:id="rId8"/>
    <p:sldId id="284" r:id="rId9"/>
    <p:sldId id="258" r:id="rId10"/>
    <p:sldId id="267" r:id="rId11"/>
    <p:sldId id="270" r:id="rId12"/>
    <p:sldId id="275" r:id="rId13"/>
    <p:sldId id="279" r:id="rId14"/>
    <p:sldId id="282" r:id="rId15"/>
    <p:sldId id="273" r:id="rId16"/>
    <p:sldId id="261" r:id="rId17"/>
    <p:sldId id="262" r:id="rId18"/>
    <p:sldId id="263" r:id="rId19"/>
    <p:sldId id="264" r:id="rId20"/>
    <p:sldId id="260" r:id="rId21"/>
    <p:sldId id="266" r:id="rId22"/>
    <p:sldId id="268"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A920E4-03FB-409A-B8AD-D6ABB557A66C}" v="164" dt="2023-07-24T15:22:19.342"/>
    <p1510:client id="{B3B0AB87-D355-804C-ABA7-B5D6417F9AD1}" v="1576" dt="2023-07-24T23:10:02.506"/>
    <p1510:client id="{E827896F-A966-4F02-A42A-B113F72D1DEC}" v="7" dt="2023-07-24T21:59:54.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44"/>
  </p:normalViewPr>
  <p:slideViewPr>
    <p:cSldViewPr snapToGrid="0">
      <p:cViewPr varScale="1">
        <p:scale>
          <a:sx n="94" d="100"/>
          <a:sy n="94" d="100"/>
        </p:scale>
        <p:origin x="216"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B6C03-5597-403B-B0BB-14A3DAF76E3E}" type="datetimeFigureOut">
              <a:t>7/24/23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D9F68-F552-4963-8F44-BCE4DDF1A4BB}" type="slidenum">
              <a:t>‹#›</a:t>
            </a:fld>
            <a:endParaRPr lang="en-US"/>
          </a:p>
        </p:txBody>
      </p:sp>
    </p:spTree>
    <p:extLst>
      <p:ext uri="{BB962C8B-B14F-4D97-AF65-F5344CB8AC3E}">
        <p14:creationId xmlns:p14="http://schemas.microsoft.com/office/powerpoint/2010/main" val="170312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Analytics Engineer in Canada only have data for 1 year (2023)</a:t>
            </a:r>
          </a:p>
        </p:txBody>
      </p:sp>
      <p:sp>
        <p:nvSpPr>
          <p:cNvPr id="4" name="Slide Number Placeholder 3"/>
          <p:cNvSpPr>
            <a:spLocks noGrp="1"/>
          </p:cNvSpPr>
          <p:nvPr>
            <p:ph type="sldNum" sz="quarter" idx="5"/>
          </p:nvPr>
        </p:nvSpPr>
        <p:spPr/>
        <p:txBody>
          <a:bodyPr/>
          <a:lstStyle/>
          <a:p>
            <a:fld id="{442D9F68-F552-4963-8F44-BCE4DDF1A4BB}" type="slidenum">
              <a:t>8</a:t>
            </a:fld>
            <a:endParaRPr lang="en-US"/>
          </a:p>
        </p:txBody>
      </p:sp>
    </p:spTree>
    <p:extLst>
      <p:ext uri="{BB962C8B-B14F-4D97-AF65-F5344CB8AC3E}">
        <p14:creationId xmlns:p14="http://schemas.microsoft.com/office/powerpoint/2010/main" val="2067833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Medium sized companies have a higher salary in all 3 countries. Out of all the countries listed, the US medium sized companies have a greater pay. Large companies in Canada have the least pay in comparison to the large and medium sized companies. They also have the least pay in general, out of all three countries.</a:t>
            </a:r>
          </a:p>
        </p:txBody>
      </p:sp>
      <p:sp>
        <p:nvSpPr>
          <p:cNvPr id="4" name="Slide Number Placeholder 3"/>
          <p:cNvSpPr>
            <a:spLocks noGrp="1"/>
          </p:cNvSpPr>
          <p:nvPr>
            <p:ph type="sldNum" sz="quarter" idx="5"/>
          </p:nvPr>
        </p:nvSpPr>
        <p:spPr/>
        <p:txBody>
          <a:bodyPr/>
          <a:lstStyle/>
          <a:p>
            <a:fld id="{442D9F68-F552-4963-8F44-BCE4DDF1A4BB}" type="slidenum">
              <a:t>11</a:t>
            </a:fld>
            <a:endParaRPr lang="en-US"/>
          </a:p>
        </p:txBody>
      </p:sp>
    </p:spTree>
    <p:extLst>
      <p:ext uri="{BB962C8B-B14F-4D97-AF65-F5344CB8AC3E}">
        <p14:creationId xmlns:p14="http://schemas.microsoft.com/office/powerpoint/2010/main" val="4086154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Analytics Engineer in Canada only have data for 1 year (2023)</a:t>
            </a:r>
          </a:p>
        </p:txBody>
      </p:sp>
      <p:sp>
        <p:nvSpPr>
          <p:cNvPr id="4" name="Slide Number Placeholder 3"/>
          <p:cNvSpPr>
            <a:spLocks noGrp="1"/>
          </p:cNvSpPr>
          <p:nvPr>
            <p:ph type="sldNum" sz="quarter" idx="5"/>
          </p:nvPr>
        </p:nvSpPr>
        <p:spPr/>
        <p:txBody>
          <a:bodyPr/>
          <a:lstStyle/>
          <a:p>
            <a:fld id="{442D9F68-F552-4963-8F44-BCE4DDF1A4BB}" type="slidenum">
              <a:t>12</a:t>
            </a:fld>
            <a:endParaRPr lang="en-US"/>
          </a:p>
        </p:txBody>
      </p:sp>
    </p:spTree>
    <p:extLst>
      <p:ext uri="{BB962C8B-B14F-4D97-AF65-F5344CB8AC3E}">
        <p14:creationId xmlns:p14="http://schemas.microsoft.com/office/powerpoint/2010/main" val="3555939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09CD-6BFC-F488-C422-AD3F3C334B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7DE8C9-7EC9-0D64-1616-0B9ECA91BD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5C173A-D084-71F2-81DD-8EF110119C4C}"/>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5" name="Footer Placeholder 4">
            <a:extLst>
              <a:ext uri="{FF2B5EF4-FFF2-40B4-BE49-F238E27FC236}">
                <a16:creationId xmlns:a16="http://schemas.microsoft.com/office/drawing/2014/main" id="{96A4D155-D3CA-AFF5-F300-D9F5DB9FD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5E8BA-C288-22C8-BA94-C73FC353596A}"/>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375622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8348-A81E-295C-E33A-C11A9EAA10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01B81E-BFE9-4468-53F7-5CBC1DF8C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8E5A4-1ABB-FF15-D4B9-EEC8F6FB85B0}"/>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5" name="Footer Placeholder 4">
            <a:extLst>
              <a:ext uri="{FF2B5EF4-FFF2-40B4-BE49-F238E27FC236}">
                <a16:creationId xmlns:a16="http://schemas.microsoft.com/office/drawing/2014/main" id="{488B0FD6-A13A-110F-C70E-98F0178AE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A47EE-279F-0881-EC1E-CB9EC9120F19}"/>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279689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223B22-A5CF-618D-A433-050AAE0163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4D6967-55D4-05BE-DE53-28E0EC59A5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832CCB-2A7E-9D70-C52A-5F3BDD9B7E58}"/>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5" name="Footer Placeholder 4">
            <a:extLst>
              <a:ext uri="{FF2B5EF4-FFF2-40B4-BE49-F238E27FC236}">
                <a16:creationId xmlns:a16="http://schemas.microsoft.com/office/drawing/2014/main" id="{495BC98F-FEC2-C78D-F68F-89B3C5198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73F30-3581-C07F-A31C-C2DF586E976D}"/>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1863611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6908-EAD3-F73A-9C81-F804884BEB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287418-8EC7-7A01-3480-8713C8032B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2DFCB8-2412-74E8-1550-AF1F56FA974F}"/>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5" name="Footer Placeholder 4">
            <a:extLst>
              <a:ext uri="{FF2B5EF4-FFF2-40B4-BE49-F238E27FC236}">
                <a16:creationId xmlns:a16="http://schemas.microsoft.com/office/drawing/2014/main" id="{302B2AE1-4175-B643-83C8-03A6CFABD7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6AF2C-3802-C8CA-A92B-B7983B9F9DAE}"/>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382756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B8176-14AF-1F78-C292-BE65C473E2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C5BAC5-F5FF-070E-A247-9DDE516BCB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3E0AF0-05BA-C2F5-6B7D-3F118E2F25E0}"/>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5" name="Footer Placeholder 4">
            <a:extLst>
              <a:ext uri="{FF2B5EF4-FFF2-40B4-BE49-F238E27FC236}">
                <a16:creationId xmlns:a16="http://schemas.microsoft.com/office/drawing/2014/main" id="{B9C7EBDF-CF78-9147-DE92-D02904983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811AD-EEB1-8CC9-31C0-7779181FB471}"/>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3144479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C572-3AA1-5317-30C8-041E2BEE8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466984-FE3B-BB4A-C970-CC5BF28F11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0B357A-BECA-247C-C7AD-75A9E55CE3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BE7BD6-A993-FD36-F77F-277F1A6CB4C6}"/>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6" name="Footer Placeholder 5">
            <a:extLst>
              <a:ext uri="{FF2B5EF4-FFF2-40B4-BE49-F238E27FC236}">
                <a16:creationId xmlns:a16="http://schemas.microsoft.com/office/drawing/2014/main" id="{A58D56BD-D383-1E9E-A6BF-BE5A96B510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2B04C-77BD-D77B-343C-D553F4F238A2}"/>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281890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DB6E-B814-C1AD-8E39-AFA143DCF1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F998-C51E-4550-5E48-D0C63089A4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D1FF69-9256-C8D0-817A-195C73E161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47BC68-10FD-C459-F6F6-4EABB97232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540FC5-1901-D501-C01A-D6D3B61542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5E72A9-A138-974F-9E26-CC79980C1BA5}"/>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8" name="Footer Placeholder 7">
            <a:extLst>
              <a:ext uri="{FF2B5EF4-FFF2-40B4-BE49-F238E27FC236}">
                <a16:creationId xmlns:a16="http://schemas.microsoft.com/office/drawing/2014/main" id="{5DFCDF7E-0E86-2E06-B4DB-5E4CBF8FFF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DE5DB3-75E6-EF6F-5E40-9C29F04B5935}"/>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426860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BF36-5FE5-6012-2C5F-DC9AB04F1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41171A-82CC-9350-0D7C-C6B34692C60B}"/>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4" name="Footer Placeholder 3">
            <a:extLst>
              <a:ext uri="{FF2B5EF4-FFF2-40B4-BE49-F238E27FC236}">
                <a16:creationId xmlns:a16="http://schemas.microsoft.com/office/drawing/2014/main" id="{9EFF34A2-94D3-0B39-D091-D426D596B5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589E82-7235-1939-FD08-88A6B0D43812}"/>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1067448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630778-0448-3F16-68D8-6A7A9069E2DE}"/>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3" name="Footer Placeholder 2">
            <a:extLst>
              <a:ext uri="{FF2B5EF4-FFF2-40B4-BE49-F238E27FC236}">
                <a16:creationId xmlns:a16="http://schemas.microsoft.com/office/drawing/2014/main" id="{289ADFC8-C3F8-05E8-8127-EB9071992B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360668-3B88-5699-A074-D42EE2EAF43B}"/>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260708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E753-2B41-425B-8B7C-B2D44DFA7A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E984EF-7768-657D-2254-58D9022304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8CF712-0089-E19E-2D04-F04E5EB9F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B0D9B-EB92-DFE9-A626-B613AD81ED7F}"/>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6" name="Footer Placeholder 5">
            <a:extLst>
              <a:ext uri="{FF2B5EF4-FFF2-40B4-BE49-F238E27FC236}">
                <a16:creationId xmlns:a16="http://schemas.microsoft.com/office/drawing/2014/main" id="{9CD39CB7-C11F-9241-1494-8047E836F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908263-BBEE-B30A-5F53-8D4EC0BEE2B3}"/>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1473937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ADA7-C28D-D67E-692E-260D3454A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F7D36F-AEE7-3A92-2844-33A45585F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2D650F-BF94-4123-C2F2-287724A33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468C2-D680-D72B-DDEE-F3C4236B7D15}"/>
              </a:ext>
            </a:extLst>
          </p:cNvPr>
          <p:cNvSpPr>
            <a:spLocks noGrp="1"/>
          </p:cNvSpPr>
          <p:nvPr>
            <p:ph type="dt" sz="half" idx="10"/>
          </p:nvPr>
        </p:nvSpPr>
        <p:spPr/>
        <p:txBody>
          <a:bodyPr/>
          <a:lstStyle/>
          <a:p>
            <a:fld id="{9DA59393-56FF-4315-9763-C804BCB79780}" type="datetimeFigureOut">
              <a:rPr lang="en-US" smtClean="0"/>
              <a:t>7/24/23</a:t>
            </a:fld>
            <a:endParaRPr lang="en-US"/>
          </a:p>
        </p:txBody>
      </p:sp>
      <p:sp>
        <p:nvSpPr>
          <p:cNvPr id="6" name="Footer Placeholder 5">
            <a:extLst>
              <a:ext uri="{FF2B5EF4-FFF2-40B4-BE49-F238E27FC236}">
                <a16:creationId xmlns:a16="http://schemas.microsoft.com/office/drawing/2014/main" id="{4340719C-07C8-823B-3A87-17F3CD2670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8A986-4A44-88B2-FD41-7DDD635FE127}"/>
              </a:ext>
            </a:extLst>
          </p:cNvPr>
          <p:cNvSpPr>
            <a:spLocks noGrp="1"/>
          </p:cNvSpPr>
          <p:nvPr>
            <p:ph type="sldNum" sz="quarter" idx="12"/>
          </p:nvPr>
        </p:nvSpPr>
        <p:spPr/>
        <p:txBody>
          <a:bodyPr/>
          <a:lstStyle/>
          <a:p>
            <a:fld id="{4BAB9EAC-C500-49CA-9DDD-982CC6E6E05A}" type="slidenum">
              <a:rPr lang="en-US" smtClean="0"/>
              <a:t>‹#›</a:t>
            </a:fld>
            <a:endParaRPr lang="en-US"/>
          </a:p>
        </p:txBody>
      </p:sp>
    </p:spTree>
    <p:extLst>
      <p:ext uri="{BB962C8B-B14F-4D97-AF65-F5344CB8AC3E}">
        <p14:creationId xmlns:p14="http://schemas.microsoft.com/office/powerpoint/2010/main" val="90947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AA5C0A-9C95-CF6E-8217-0D479D16E6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29CD4E-F156-8678-BB15-EF04D06051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2E08D-B5F2-2E62-AE69-2212EF48AC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A59393-56FF-4315-9763-C804BCB79780}" type="datetimeFigureOut">
              <a:rPr lang="en-US" smtClean="0"/>
              <a:t>7/24/23</a:t>
            </a:fld>
            <a:endParaRPr lang="en-US"/>
          </a:p>
        </p:txBody>
      </p:sp>
      <p:sp>
        <p:nvSpPr>
          <p:cNvPr id="5" name="Footer Placeholder 4">
            <a:extLst>
              <a:ext uri="{FF2B5EF4-FFF2-40B4-BE49-F238E27FC236}">
                <a16:creationId xmlns:a16="http://schemas.microsoft.com/office/drawing/2014/main" id="{B4230E9E-D848-4DF8-4861-D8D8E802F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82BC90-34C5-F3BC-6A3A-027FDDA74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AB9EAC-C500-49CA-9DDD-982CC6E6E05A}" type="slidenum">
              <a:rPr lang="en-US" smtClean="0"/>
              <a:t>‹#›</a:t>
            </a:fld>
            <a:endParaRPr lang="en-US"/>
          </a:p>
        </p:txBody>
      </p:sp>
    </p:spTree>
    <p:extLst>
      <p:ext uri="{BB962C8B-B14F-4D97-AF65-F5344CB8AC3E}">
        <p14:creationId xmlns:p14="http://schemas.microsoft.com/office/powerpoint/2010/main" val="1415244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B2A08C02-2823-664F-2007-E7B998974B6C}"/>
              </a:ext>
            </a:extLst>
          </p:cNvPr>
          <p:cNvSpPr>
            <a:spLocks noGrp="1"/>
          </p:cNvSpPr>
          <p:nvPr>
            <p:ph type="title"/>
          </p:nvPr>
        </p:nvSpPr>
        <p:spPr>
          <a:xfrm>
            <a:off x="1524003" y="1484460"/>
            <a:ext cx="9144000" cy="2764028"/>
          </a:xfrm>
        </p:spPr>
        <p:txBody>
          <a:bodyPr vert="horz" lIns="91440" tIns="45720" rIns="91440" bIns="45720" rtlCol="0" anchor="ctr">
            <a:normAutofit/>
          </a:bodyPr>
          <a:lstStyle/>
          <a:p>
            <a:pPr algn="ctr"/>
            <a:r>
              <a:rPr lang="en-US" sz="6600">
                <a:ea typeface="Calibri Light"/>
                <a:cs typeface="Calibri Light"/>
              </a:rPr>
              <a:t>Data Science </a:t>
            </a:r>
            <a:br>
              <a:rPr lang="en-US" sz="6600">
                <a:ea typeface="Calibri Light"/>
                <a:cs typeface="Calibri Light"/>
              </a:rPr>
            </a:br>
            <a:r>
              <a:rPr lang="en-US" sz="6600">
                <a:ea typeface="Calibri Light"/>
                <a:cs typeface="Calibri Light"/>
              </a:rPr>
              <a:t>Salaries Analysis</a:t>
            </a:r>
            <a:endParaRPr lang="en-US" sz="6600" kern="1200">
              <a:latin typeface="+mj-lt"/>
              <a:ea typeface="Calibri Light"/>
              <a:cs typeface="Calibri Light"/>
            </a:endParaRPr>
          </a:p>
        </p:txBody>
      </p:sp>
      <p:sp>
        <p:nvSpPr>
          <p:cNvPr id="30" name="Rectangle 2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6A040A0-AD67-C9AE-D8D7-4E1148D850D9}"/>
              </a:ext>
            </a:extLst>
          </p:cNvPr>
          <p:cNvSpPr txBox="1"/>
          <p:nvPr/>
        </p:nvSpPr>
        <p:spPr>
          <a:xfrm>
            <a:off x="1642056" y="4571999"/>
            <a:ext cx="89078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Group 6: </a:t>
            </a:r>
            <a:r>
              <a:rPr lang="en-US">
                <a:solidFill>
                  <a:srgbClr val="000000"/>
                </a:solidFill>
                <a:latin typeface="Calibri"/>
                <a:cs typeface="Calibri"/>
              </a:rPr>
              <a:t>Adrian Sandoval, Louis Ferrante, Ryan </a:t>
            </a:r>
            <a:r>
              <a:rPr lang="en-US" err="1">
                <a:solidFill>
                  <a:srgbClr val="000000"/>
                </a:solidFill>
                <a:latin typeface="Calibri"/>
                <a:cs typeface="Calibri"/>
              </a:rPr>
              <a:t>Woyce</a:t>
            </a:r>
            <a:r>
              <a:rPr lang="en-US">
                <a:solidFill>
                  <a:srgbClr val="000000"/>
                </a:solidFill>
                <a:latin typeface="Calibri"/>
                <a:cs typeface="Calibri"/>
              </a:rPr>
              <a:t>, </a:t>
            </a:r>
            <a:r>
              <a:rPr lang="en-US" err="1">
                <a:solidFill>
                  <a:srgbClr val="000000"/>
                </a:solidFill>
                <a:latin typeface="Calibri"/>
                <a:cs typeface="Calibri"/>
              </a:rPr>
              <a:t>Libnis</a:t>
            </a:r>
            <a:r>
              <a:rPr lang="en-US">
                <a:solidFill>
                  <a:srgbClr val="000000"/>
                </a:solidFill>
                <a:latin typeface="Calibri"/>
                <a:cs typeface="Calibri"/>
              </a:rPr>
              <a:t> Sanchez, and Emily </a:t>
            </a:r>
            <a:r>
              <a:rPr lang="en-US" err="1">
                <a:solidFill>
                  <a:srgbClr val="000000"/>
                </a:solidFill>
                <a:latin typeface="Calibri"/>
                <a:cs typeface="Calibri"/>
              </a:rPr>
              <a:t>Shewcraft</a:t>
            </a:r>
            <a:endParaRPr lang="en-US" err="1">
              <a:cs typeface="Calibri"/>
            </a:endParaRPr>
          </a:p>
        </p:txBody>
      </p:sp>
      <p:sp>
        <p:nvSpPr>
          <p:cNvPr id="3" name="TextBox 2">
            <a:extLst>
              <a:ext uri="{FF2B5EF4-FFF2-40B4-BE49-F238E27FC236}">
                <a16:creationId xmlns:a16="http://schemas.microsoft.com/office/drawing/2014/main" id="{13A03E71-4240-9125-4384-5B106C3E09B0}"/>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075656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Data Scientist Salary Summary</a:t>
            </a:r>
            <a:endParaRPr lang="en-US" sz="2400"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213D0FD0-8C88-F52B-7B75-4A63B35F5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7" y="2782874"/>
            <a:ext cx="5125501" cy="274136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268252F-5EDC-EB65-10F8-EF15B6A5D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95" y="2791471"/>
            <a:ext cx="5158304" cy="2732769"/>
          </a:xfrm>
          <a:prstGeom prst="rect">
            <a:avLst/>
          </a:prstGeom>
        </p:spPr>
      </p:pic>
      <p:pic>
        <p:nvPicPr>
          <p:cNvPr id="5" name="Picture 4" descr="A graph of a salary range&#10;&#10;Description automatically generated">
            <a:extLst>
              <a:ext uri="{FF2B5EF4-FFF2-40B4-BE49-F238E27FC236}">
                <a16:creationId xmlns:a16="http://schemas.microsoft.com/office/drawing/2014/main" id="{9C89CC94-2EE8-9020-1E99-6C1E8B968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738" y="822812"/>
            <a:ext cx="6683135" cy="5212375"/>
          </a:xfrm>
          <a:prstGeom prst="rect">
            <a:avLst/>
          </a:prstGeom>
        </p:spPr>
      </p:pic>
    </p:spTree>
    <p:extLst>
      <p:ext uri="{BB962C8B-B14F-4D97-AF65-F5344CB8AC3E}">
        <p14:creationId xmlns:p14="http://schemas.microsoft.com/office/powerpoint/2010/main" val="211582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E64057-4593-8819-5C89-DE9C8AEB3C32}"/>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400" kern="1200">
                <a:latin typeface="+mj-lt"/>
                <a:ea typeface="+mj-ea"/>
                <a:cs typeface="+mj-cs"/>
              </a:rPr>
              <a:t>Median Salary by Company Size</a:t>
            </a:r>
            <a:br>
              <a:rPr lang="en-US" sz="2400"/>
            </a:br>
            <a:r>
              <a:rPr lang="en-US" sz="1200"/>
              <a:t>Analytics Engineer, Data Analyst, Data Engineer, Data Scientist, Machine Learning Engineer</a:t>
            </a:r>
            <a:endParaRPr lang="en-US" sz="1200" kern="1200">
              <a:latin typeface="+mj-lt"/>
              <a:ea typeface="Calibri Light"/>
              <a:cs typeface="Calibri Light"/>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74313EA9-CD76-00F1-2F7B-AACBB8B2A038}"/>
              </a:ext>
            </a:extLst>
          </p:cNvPr>
          <p:cNvSpPr>
            <a:spLocks noGrp="1"/>
          </p:cNvSpPr>
          <p:nvPr>
            <p:ph type="body" sz="half" idx="2"/>
          </p:nvPr>
        </p:nvSpPr>
        <p:spPr>
          <a:xfrm>
            <a:off x="399316" y="2718054"/>
            <a:ext cx="3881054" cy="3837554"/>
          </a:xfrm>
        </p:spPr>
        <p:txBody>
          <a:bodyPr vert="horz" lIns="91440" tIns="45720" rIns="91440" bIns="45720" rtlCol="0" anchor="t">
            <a:normAutofit/>
          </a:bodyPr>
          <a:lstStyle/>
          <a:p>
            <a:pPr indent="-228600">
              <a:buFont typeface="Arial" panose="020B0604020202020204" pitchFamily="34" charset="0"/>
              <a:buChar char="•"/>
            </a:pPr>
            <a:r>
              <a:rPr lang="en-US"/>
              <a:t>Canada</a:t>
            </a:r>
            <a:endParaRPr lang="en-US">
              <a:cs typeface="Calibri"/>
            </a:endParaRPr>
          </a:p>
          <a:p>
            <a:pPr lvl="1" indent="-228600">
              <a:buFont typeface="Arial" panose="020B0604020202020204" pitchFamily="34" charset="0"/>
              <a:buChar char="•"/>
            </a:pPr>
            <a:r>
              <a:rPr lang="en-US"/>
              <a:t>Large: 73k</a:t>
            </a:r>
            <a:endParaRPr lang="en-US">
              <a:cs typeface="Calibri"/>
            </a:endParaRPr>
          </a:p>
          <a:p>
            <a:pPr lvl="1" indent="-228600">
              <a:buFont typeface="Arial" panose="020B0604020202020204" pitchFamily="34" charset="0"/>
              <a:buChar char="•"/>
            </a:pPr>
            <a:r>
              <a:rPr lang="en-US"/>
              <a:t>Medium: 140k</a:t>
            </a:r>
            <a:endParaRPr lang="en-US">
              <a:cs typeface="Calibri" panose="020F0502020204030204"/>
            </a:endParaRPr>
          </a:p>
          <a:p>
            <a:pPr lvl="1" indent="-228600">
              <a:buFont typeface="Arial" panose="020B0604020202020204" pitchFamily="34" charset="0"/>
              <a:buChar char="•"/>
            </a:pPr>
            <a:r>
              <a:rPr lang="en-US"/>
              <a:t>Small: 87k</a:t>
            </a:r>
            <a:endParaRPr lang="en-US">
              <a:cs typeface="Calibri" panose="020F0502020204030204"/>
            </a:endParaRPr>
          </a:p>
          <a:p>
            <a:pPr indent="-228600">
              <a:buFont typeface="Arial" panose="020B0604020202020204" pitchFamily="34" charset="0"/>
              <a:buChar char="•"/>
            </a:pPr>
            <a:r>
              <a:rPr lang="en-US"/>
              <a:t>United Kingdom</a:t>
            </a:r>
            <a:endParaRPr lang="en-US">
              <a:cs typeface="Calibri"/>
            </a:endParaRPr>
          </a:p>
          <a:p>
            <a:pPr lvl="1" indent="-228600">
              <a:buFont typeface="Arial" panose="020B0604020202020204" pitchFamily="34" charset="0"/>
              <a:buChar char="•"/>
            </a:pPr>
            <a:r>
              <a:rPr lang="en-US"/>
              <a:t>Large: 85k</a:t>
            </a:r>
            <a:endParaRPr lang="en-US">
              <a:cs typeface="Calibri"/>
            </a:endParaRPr>
          </a:p>
          <a:p>
            <a:pPr lvl="1" indent="-228600">
              <a:buFont typeface="Arial" panose="020B0604020202020204" pitchFamily="34" charset="0"/>
              <a:buChar char="•"/>
            </a:pPr>
            <a:r>
              <a:rPr lang="en-US"/>
              <a:t>Medium: 98k</a:t>
            </a:r>
            <a:endParaRPr lang="en-US">
              <a:cs typeface="Calibri" panose="020F0502020204030204"/>
            </a:endParaRPr>
          </a:p>
          <a:p>
            <a:pPr lvl="1" indent="-228600">
              <a:buFont typeface="Arial" panose="020B0604020202020204" pitchFamily="34" charset="0"/>
              <a:buChar char="•"/>
            </a:pPr>
            <a:r>
              <a:rPr lang="en-US"/>
              <a:t>Small: 71k</a:t>
            </a:r>
            <a:endParaRPr lang="en-US">
              <a:cs typeface="Calibri" panose="020F0502020204030204"/>
            </a:endParaRPr>
          </a:p>
          <a:p>
            <a:pPr indent="-228600">
              <a:buFont typeface="Arial" panose="020B0604020202020204" pitchFamily="34" charset="0"/>
              <a:buChar char="•"/>
            </a:pPr>
            <a:r>
              <a:rPr lang="en-US"/>
              <a:t>United States</a:t>
            </a:r>
            <a:endParaRPr lang="en-US">
              <a:cs typeface="Calibri"/>
            </a:endParaRPr>
          </a:p>
          <a:p>
            <a:pPr lvl="1" indent="-228600">
              <a:buFont typeface="Arial" panose="020B0604020202020204" pitchFamily="34" charset="0"/>
              <a:buChar char="•"/>
            </a:pPr>
            <a:r>
              <a:rPr lang="en-US"/>
              <a:t>Large: 131k</a:t>
            </a:r>
            <a:endParaRPr lang="en-US">
              <a:cs typeface="Calibri"/>
            </a:endParaRPr>
          </a:p>
          <a:p>
            <a:pPr lvl="1" indent="-228600">
              <a:buFont typeface="Arial" panose="020B0604020202020204" pitchFamily="34" charset="0"/>
              <a:buChar char="•"/>
            </a:pPr>
            <a:r>
              <a:rPr lang="en-US"/>
              <a:t>Medium: 150k</a:t>
            </a:r>
            <a:endParaRPr lang="en-US">
              <a:cs typeface="Calibri" panose="020F0502020204030204"/>
            </a:endParaRPr>
          </a:p>
          <a:p>
            <a:pPr lvl="1" indent="-228600">
              <a:buFont typeface="Arial" panose="020B0604020202020204" pitchFamily="34" charset="0"/>
              <a:buChar char="•"/>
            </a:pPr>
            <a:r>
              <a:rPr lang="en-US"/>
              <a:t>Small: 95k</a:t>
            </a:r>
            <a:endParaRPr lang="en-US">
              <a:cs typeface="Calibri" panose="020F0502020204030204"/>
            </a:endParaRPr>
          </a:p>
          <a:p>
            <a:pPr indent="-228600">
              <a:buFont typeface="Arial" panose="020B0604020202020204" pitchFamily="34" charset="0"/>
              <a:buChar char="•"/>
            </a:pPr>
            <a:endParaRPr lang="en-US" sz="900"/>
          </a:p>
        </p:txBody>
      </p:sp>
      <p:pic>
        <p:nvPicPr>
          <p:cNvPr id="8" name="Picture 8" descr="A graph of a company size&#10;&#10;Description automatically generated">
            <a:extLst>
              <a:ext uri="{FF2B5EF4-FFF2-40B4-BE49-F238E27FC236}">
                <a16:creationId xmlns:a16="http://schemas.microsoft.com/office/drawing/2014/main" id="{CE69B7AE-29E7-E8C8-242C-FDF22E86ECB4}"/>
              </a:ext>
            </a:extLst>
          </p:cNvPr>
          <p:cNvPicPr>
            <a:picLocks noChangeAspect="1"/>
          </p:cNvPicPr>
          <p:nvPr/>
        </p:nvPicPr>
        <p:blipFill>
          <a:blip r:embed="rId3"/>
          <a:stretch>
            <a:fillRect/>
          </a:stretch>
        </p:blipFill>
        <p:spPr>
          <a:xfrm>
            <a:off x="4789672" y="897643"/>
            <a:ext cx="6922008" cy="5070372"/>
          </a:xfrm>
          <a:prstGeom prst="rect">
            <a:avLst/>
          </a:prstGeom>
        </p:spPr>
      </p:pic>
    </p:spTree>
    <p:extLst>
      <p:ext uri="{BB962C8B-B14F-4D97-AF65-F5344CB8AC3E}">
        <p14:creationId xmlns:p14="http://schemas.microsoft.com/office/powerpoint/2010/main" val="314795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6086E2-4F20-A91E-D4E0-7A265BB6A466}"/>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kern="1200">
                <a:solidFill>
                  <a:schemeClr val="tx1"/>
                </a:solidFill>
                <a:latin typeface="+mj-lt"/>
                <a:ea typeface="+mj-ea"/>
                <a:cs typeface="+mj-cs"/>
              </a:rPr>
              <a:t>Median Salary Prediction</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105B52C5-6E4A-3E65-7A4F-3EB6D230BABB}"/>
              </a:ext>
            </a:extLst>
          </p:cNvPr>
          <p:cNvSpPr>
            <a:spLocks noGrp="1"/>
          </p:cNvSpPr>
          <p:nvPr>
            <p:ph type="body" sz="half" idx="2"/>
          </p:nvPr>
        </p:nvSpPr>
        <p:spPr>
          <a:xfrm>
            <a:off x="5369749" y="586822"/>
            <a:ext cx="6002636" cy="1487944"/>
          </a:xfrm>
        </p:spPr>
        <p:txBody>
          <a:bodyPr vert="horz" lIns="91440" tIns="45720" rIns="91440" bIns="45720" rtlCol="0" anchor="ctr">
            <a:normAutofit/>
          </a:bodyPr>
          <a:lstStyle/>
          <a:p>
            <a:pPr indent="-228600">
              <a:buFont typeface="Arial" panose="020B0604020202020204" pitchFamily="34" charset="0"/>
              <a:buChar char="•"/>
            </a:pPr>
            <a:r>
              <a:rPr lang="en-US">
                <a:cs typeface="Calibri"/>
              </a:rPr>
              <a:t>Most job titles have an </a:t>
            </a:r>
            <a:r>
              <a:rPr lang="en-US">
                <a:solidFill>
                  <a:srgbClr val="00B050"/>
                </a:solidFill>
                <a:cs typeface="Calibri"/>
              </a:rPr>
              <a:t>increase </a:t>
            </a:r>
            <a:r>
              <a:rPr lang="en-US">
                <a:cs typeface="Calibri"/>
              </a:rPr>
              <a:t>in salary predictions.</a:t>
            </a:r>
          </a:p>
          <a:p>
            <a:pPr indent="-228600">
              <a:buFont typeface="Arial" panose="020B0604020202020204" pitchFamily="34" charset="0"/>
              <a:buChar char="•"/>
            </a:pPr>
            <a:r>
              <a:rPr lang="en-US">
                <a:cs typeface="Calibri"/>
              </a:rPr>
              <a:t>Data Engineer in Canada &amp; U.K. have a </a:t>
            </a:r>
            <a:r>
              <a:rPr lang="en-US">
                <a:solidFill>
                  <a:srgbClr val="C00000"/>
                </a:solidFill>
                <a:cs typeface="Calibri"/>
              </a:rPr>
              <a:t>decrease </a:t>
            </a:r>
            <a:r>
              <a:rPr lang="en-US">
                <a:cs typeface="Calibri"/>
              </a:rPr>
              <a:t>in salary predictions.</a:t>
            </a:r>
          </a:p>
          <a:p>
            <a:pPr indent="-228600">
              <a:buFont typeface="Arial" panose="020B0604020202020204" pitchFamily="34" charset="0"/>
              <a:buChar char="•"/>
            </a:pPr>
            <a:r>
              <a:rPr lang="en-US">
                <a:cs typeface="Calibri"/>
              </a:rPr>
              <a:t>Analytics Engineer in Canada did not have enough data for a salary prediction.</a:t>
            </a:r>
          </a:p>
        </p:txBody>
      </p:sp>
      <p:pic>
        <p:nvPicPr>
          <p:cNvPr id="5" name="Picture 5" descr="A graph with different colored lines&#10;&#10;Description automatically generated">
            <a:extLst>
              <a:ext uri="{FF2B5EF4-FFF2-40B4-BE49-F238E27FC236}">
                <a16:creationId xmlns:a16="http://schemas.microsoft.com/office/drawing/2014/main" id="{54A25919-8403-0948-F35F-2AD345548BF5}"/>
              </a:ext>
            </a:extLst>
          </p:cNvPr>
          <p:cNvPicPr>
            <a:picLocks noChangeAspect="1"/>
          </p:cNvPicPr>
          <p:nvPr/>
        </p:nvPicPr>
        <p:blipFill>
          <a:blip r:embed="rId3"/>
          <a:stretch>
            <a:fillRect/>
          </a:stretch>
        </p:blipFill>
        <p:spPr>
          <a:xfrm>
            <a:off x="861617" y="2734056"/>
            <a:ext cx="10557158" cy="3483864"/>
          </a:xfrm>
          <a:prstGeom prst="rect">
            <a:avLst/>
          </a:prstGeom>
        </p:spPr>
      </p:pic>
    </p:spTree>
    <p:extLst>
      <p:ext uri="{BB962C8B-B14F-4D97-AF65-F5344CB8AC3E}">
        <p14:creationId xmlns:p14="http://schemas.microsoft.com/office/powerpoint/2010/main" val="2656813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E64057-4593-8819-5C89-DE9C8AEB3C32}"/>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3600"/>
              <a:t>Final Thoughts</a:t>
            </a:r>
            <a:endParaRPr lang="en-US" sz="3600">
              <a:ea typeface="Calibri Light"/>
              <a:cs typeface="Calibri Light"/>
            </a:endParaRP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74313EA9-CD76-00F1-2F7B-AACBB8B2A038}"/>
              </a:ext>
            </a:extLst>
          </p:cNvPr>
          <p:cNvSpPr>
            <a:spLocks noGrp="1"/>
          </p:cNvSpPr>
          <p:nvPr>
            <p:ph type="body" sz="half" idx="2"/>
          </p:nvPr>
        </p:nvSpPr>
        <p:spPr>
          <a:xfrm>
            <a:off x="4821062" y="485716"/>
            <a:ext cx="7122237" cy="5930370"/>
          </a:xfrm>
        </p:spPr>
        <p:txBody>
          <a:bodyPr vert="horz" lIns="91440" tIns="45720" rIns="91440" bIns="45720" rtlCol="0" anchor="t">
            <a:normAutofit fontScale="77500" lnSpcReduction="20000"/>
          </a:bodyPr>
          <a:lstStyle/>
          <a:p>
            <a:pPr algn="l">
              <a:buFont typeface="Arial" panose="020B0604020202020204" pitchFamily="34" charset="0"/>
              <a:buChar char="•"/>
            </a:pPr>
            <a:r>
              <a:rPr lang="en-US" sz="2600" b="0" i="0" u="none" strike="noStrike" dirty="0">
                <a:effectLst/>
                <a:latin typeface="-apple-system"/>
              </a:rPr>
              <a:t>What are the differences in salaries between job titles under the data science umbrella?</a:t>
            </a:r>
          </a:p>
          <a:p>
            <a:pPr marL="742950" lvl="1" indent="-285750" algn="l">
              <a:buFont typeface="Arial" panose="020B0604020202020204" pitchFamily="34" charset="0"/>
              <a:buChar char="•"/>
            </a:pPr>
            <a:r>
              <a:rPr lang="en-US" sz="1800" b="0" i="0" u="none" strike="noStrike" dirty="0">
                <a:effectLst/>
                <a:latin typeface="-apple-system"/>
              </a:rPr>
              <a:t>The differences we found in salaries between job titles under the data science umbrella. For example, salary at different levels of expertise in their position, with some going as high as the director role and others to the expert level. Not to mention, between certain positions, you'll see a much higher percent increase in salary compared to others. For example, comparing the average salary of a junior data analyst to a intermediate goes from about $65,000 to $100,000 with about a 1.53x increase while a data scientist making the same expertise progression would on average only see about a 1.26x increase going from about $75,000 to $95,000.</a:t>
            </a:r>
          </a:p>
          <a:p>
            <a:pPr algn="l">
              <a:buFont typeface="Arial" panose="020B0604020202020204" pitchFamily="34" charset="0"/>
              <a:buChar char="•"/>
            </a:pPr>
            <a:r>
              <a:rPr lang="en-US" sz="2600" b="0" i="0" u="none" strike="noStrike" dirty="0">
                <a:effectLst/>
                <a:latin typeface="-apple-system"/>
              </a:rPr>
              <a:t>What is the wage gap between experience/expertise levels?</a:t>
            </a:r>
          </a:p>
          <a:p>
            <a:pPr marL="742950" lvl="1" indent="-285750" algn="l">
              <a:buFont typeface="Arial" panose="020B0604020202020204" pitchFamily="34" charset="0"/>
              <a:buChar char="•"/>
            </a:pPr>
            <a:r>
              <a:rPr lang="en-US" sz="1800" b="0" i="0" u="none" strike="noStrike" dirty="0">
                <a:effectLst/>
                <a:latin typeface="-apple-system"/>
              </a:rPr>
              <a:t>Going from a certain experience/expertise level to another comes with a major increase for just about all job positions, although some being much more drastic than others. On average, for a position going from the junior level to the intermediate level in expertise levels, all jobs averaged a wage increase of about 1.36x what they had previously made in the junior level of the position. Judging from the overall lowest to highest level between job levels, the average increase in salary comes out to about 2.12x their starting salary at the junior level.</a:t>
            </a:r>
          </a:p>
          <a:p>
            <a:pPr algn="l">
              <a:buFont typeface="Arial" panose="020B0604020202020204" pitchFamily="34" charset="0"/>
              <a:buChar char="•"/>
            </a:pPr>
            <a:r>
              <a:rPr lang="en-US" sz="2600" b="0" i="0" u="none" strike="noStrike" dirty="0">
                <a:effectLst/>
                <a:latin typeface="-apple-system"/>
              </a:rPr>
              <a:t>Does company size have an impact on salary?</a:t>
            </a:r>
          </a:p>
          <a:p>
            <a:pPr marL="742950" lvl="1" indent="-285750" algn="l">
              <a:buFont typeface="Arial" panose="020B0604020202020204" pitchFamily="34" charset="0"/>
              <a:buChar char="•"/>
            </a:pPr>
            <a:r>
              <a:rPr lang="en-US" sz="1800" b="0" i="0" u="none" strike="noStrike" dirty="0">
                <a:effectLst/>
                <a:latin typeface="-apple-system"/>
              </a:rPr>
              <a:t>Judging from the dataset, the only conclusion based on company size that can be made is smaller companies are tending to have a lesser salary </a:t>
            </a:r>
            <a:r>
              <a:rPr lang="en-US" sz="1800" b="0" i="0" u="none" strike="noStrike" dirty="0" err="1">
                <a:effectLst/>
                <a:latin typeface="-apple-system"/>
              </a:rPr>
              <a:t>poayout</a:t>
            </a:r>
            <a:r>
              <a:rPr lang="en-US" sz="1800" b="0" i="0" u="none" strike="noStrike" dirty="0">
                <a:effectLst/>
                <a:latin typeface="-apple-system"/>
              </a:rPr>
              <a:t> than the medium or large companies. Apart from that inference, any company for any position tends to have salaries at many different levels leading us to believe that the company size does not have an impact on an employees salary.</a:t>
            </a:r>
          </a:p>
          <a:p>
            <a:pPr algn="l">
              <a:buFont typeface="Arial" panose="020B0604020202020204" pitchFamily="34" charset="0"/>
              <a:buChar char="•"/>
            </a:pPr>
            <a:r>
              <a:rPr lang="en-US" sz="2600" b="0" i="0" u="none" strike="noStrike" dirty="0">
                <a:effectLst/>
                <a:latin typeface="-apple-system"/>
              </a:rPr>
              <a:t>Can we predict salary outlooks for the future?</a:t>
            </a:r>
          </a:p>
          <a:p>
            <a:pPr marL="742950" lvl="1" indent="-285750" algn="l">
              <a:buFont typeface="Arial" panose="020B0604020202020204" pitchFamily="34" charset="0"/>
              <a:buChar char="•"/>
            </a:pPr>
            <a:r>
              <a:rPr lang="en-US" sz="1800" b="0" i="0" u="none" strike="noStrike" dirty="0">
                <a:effectLst/>
                <a:latin typeface="-apple-system"/>
              </a:rPr>
              <a:t>Using the dataset, we are indeed able to predict a salary outlook for the future, although, calculating how a salary would taper off would prove to be very difficult, predicting within a reasonable time from being around the next year or two would seem to be a bit more predictable. Although, in using a regression line to predict the future outlooks, one would see that the salaries would rise over time all around, no matter the job title.</a:t>
            </a:r>
          </a:p>
        </p:txBody>
      </p:sp>
    </p:spTree>
    <p:extLst>
      <p:ext uri="{BB962C8B-B14F-4D97-AF65-F5344CB8AC3E}">
        <p14:creationId xmlns:p14="http://schemas.microsoft.com/office/powerpoint/2010/main" val="3739169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E64057-4593-8819-5C89-DE9C8AEB3C32}"/>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3600">
                <a:ea typeface="Calibri Light"/>
                <a:cs typeface="Calibri Light"/>
              </a:rPr>
              <a:t>Appendix</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A37C5D80-17E9-7EA6-E792-A7DA84D3899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753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Analytics Engineer Salary Boxplot</a:t>
            </a:r>
            <a:endParaRPr lang="en-US" sz="2400" kern="120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D9C9B8F1-9FF8-E5BD-60BF-43B7F829D550}"/>
              </a:ext>
            </a:extLst>
          </p:cNvPr>
          <p:cNvPicPr>
            <a:picLocks noChangeAspect="1"/>
          </p:cNvPicPr>
          <p:nvPr/>
        </p:nvPicPr>
        <p:blipFill>
          <a:blip r:embed="rId2"/>
          <a:stretch>
            <a:fillRect/>
          </a:stretch>
        </p:blipFill>
        <p:spPr>
          <a:xfrm>
            <a:off x="4539474" y="843535"/>
            <a:ext cx="7199185" cy="5081778"/>
          </a:xfrm>
          <a:prstGeom prst="rect">
            <a:avLst/>
          </a:prstGeom>
        </p:spPr>
      </p:pic>
      <p:pic>
        <p:nvPicPr>
          <p:cNvPr id="14" name="Picture 13">
            <a:extLst>
              <a:ext uri="{FF2B5EF4-FFF2-40B4-BE49-F238E27FC236}">
                <a16:creationId xmlns:a16="http://schemas.microsoft.com/office/drawing/2014/main" id="{69CADFD3-3841-540A-6432-A4E7B0AF139F}"/>
              </a:ext>
            </a:extLst>
          </p:cNvPr>
          <p:cNvPicPr>
            <a:picLocks noChangeAspect="1"/>
          </p:cNvPicPr>
          <p:nvPr/>
        </p:nvPicPr>
        <p:blipFill>
          <a:blip r:embed="rId3"/>
          <a:stretch>
            <a:fillRect/>
          </a:stretch>
        </p:blipFill>
        <p:spPr>
          <a:xfrm>
            <a:off x="371095" y="2603853"/>
            <a:ext cx="3640402" cy="3392325"/>
          </a:xfrm>
          <a:prstGeom prst="rect">
            <a:avLst/>
          </a:prstGeom>
        </p:spPr>
      </p:pic>
    </p:spTree>
    <p:extLst>
      <p:ext uri="{BB962C8B-B14F-4D97-AF65-F5344CB8AC3E}">
        <p14:creationId xmlns:p14="http://schemas.microsoft.com/office/powerpoint/2010/main" val="2367969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Data Analyst Salary Boxplot</a:t>
            </a:r>
            <a:endParaRPr lang="en-US" sz="2400" kern="120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D9C9B8F1-9FF8-E5BD-60BF-43B7F829D550}"/>
              </a:ext>
            </a:extLst>
          </p:cNvPr>
          <p:cNvPicPr>
            <a:picLocks noChangeAspect="1"/>
          </p:cNvPicPr>
          <p:nvPr/>
        </p:nvPicPr>
        <p:blipFill>
          <a:blip r:embed="rId2"/>
          <a:stretch>
            <a:fillRect/>
          </a:stretch>
        </p:blipFill>
        <p:spPr>
          <a:xfrm>
            <a:off x="4539474" y="843535"/>
            <a:ext cx="7199185" cy="5081778"/>
          </a:xfrm>
          <a:prstGeom prst="rect">
            <a:avLst/>
          </a:prstGeom>
        </p:spPr>
      </p:pic>
      <p:pic>
        <p:nvPicPr>
          <p:cNvPr id="5" name="Picture 4">
            <a:extLst>
              <a:ext uri="{FF2B5EF4-FFF2-40B4-BE49-F238E27FC236}">
                <a16:creationId xmlns:a16="http://schemas.microsoft.com/office/drawing/2014/main" id="{E4A0480B-7BCA-3E0D-D516-2737B70D8B13}"/>
              </a:ext>
            </a:extLst>
          </p:cNvPr>
          <p:cNvPicPr>
            <a:picLocks noChangeAspect="1"/>
          </p:cNvPicPr>
          <p:nvPr/>
        </p:nvPicPr>
        <p:blipFill>
          <a:blip r:embed="rId3"/>
          <a:stretch>
            <a:fillRect/>
          </a:stretch>
        </p:blipFill>
        <p:spPr>
          <a:xfrm>
            <a:off x="4684467" y="794119"/>
            <a:ext cx="7054192" cy="5131194"/>
          </a:xfrm>
          <a:prstGeom prst="rect">
            <a:avLst/>
          </a:prstGeom>
        </p:spPr>
      </p:pic>
      <p:pic>
        <p:nvPicPr>
          <p:cNvPr id="8" name="Picture 7">
            <a:extLst>
              <a:ext uri="{FF2B5EF4-FFF2-40B4-BE49-F238E27FC236}">
                <a16:creationId xmlns:a16="http://schemas.microsoft.com/office/drawing/2014/main" id="{63068452-EF99-F06F-D423-D42570160BB1}"/>
              </a:ext>
            </a:extLst>
          </p:cNvPr>
          <p:cNvPicPr>
            <a:picLocks noChangeAspect="1"/>
          </p:cNvPicPr>
          <p:nvPr/>
        </p:nvPicPr>
        <p:blipFill>
          <a:blip r:embed="rId4"/>
          <a:stretch>
            <a:fillRect/>
          </a:stretch>
        </p:blipFill>
        <p:spPr>
          <a:xfrm>
            <a:off x="325023" y="2561835"/>
            <a:ext cx="3677041" cy="3375457"/>
          </a:xfrm>
          <a:prstGeom prst="rect">
            <a:avLst/>
          </a:prstGeom>
        </p:spPr>
      </p:pic>
    </p:spTree>
    <p:extLst>
      <p:ext uri="{BB962C8B-B14F-4D97-AF65-F5344CB8AC3E}">
        <p14:creationId xmlns:p14="http://schemas.microsoft.com/office/powerpoint/2010/main" val="868413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Data Engineer Salary Boxplot</a:t>
            </a:r>
            <a:endParaRPr lang="en-US" sz="2400" kern="120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D9C9B8F1-9FF8-E5BD-60BF-43B7F829D550}"/>
              </a:ext>
            </a:extLst>
          </p:cNvPr>
          <p:cNvPicPr>
            <a:picLocks noChangeAspect="1"/>
          </p:cNvPicPr>
          <p:nvPr/>
        </p:nvPicPr>
        <p:blipFill>
          <a:blip r:embed="rId2"/>
          <a:stretch>
            <a:fillRect/>
          </a:stretch>
        </p:blipFill>
        <p:spPr>
          <a:xfrm>
            <a:off x="4539474" y="843535"/>
            <a:ext cx="7199185" cy="5081778"/>
          </a:xfrm>
          <a:prstGeom prst="rect">
            <a:avLst/>
          </a:prstGeom>
        </p:spPr>
      </p:pic>
      <p:pic>
        <p:nvPicPr>
          <p:cNvPr id="6" name="Picture 5">
            <a:extLst>
              <a:ext uri="{FF2B5EF4-FFF2-40B4-BE49-F238E27FC236}">
                <a16:creationId xmlns:a16="http://schemas.microsoft.com/office/drawing/2014/main" id="{8B7210A3-335E-04CB-187C-8AD874EF5B9E}"/>
              </a:ext>
            </a:extLst>
          </p:cNvPr>
          <p:cNvPicPr>
            <a:picLocks noChangeAspect="1"/>
          </p:cNvPicPr>
          <p:nvPr/>
        </p:nvPicPr>
        <p:blipFill>
          <a:blip r:embed="rId3"/>
          <a:stretch>
            <a:fillRect/>
          </a:stretch>
        </p:blipFill>
        <p:spPr>
          <a:xfrm>
            <a:off x="4688878" y="843534"/>
            <a:ext cx="6997067" cy="5170931"/>
          </a:xfrm>
          <a:prstGeom prst="rect">
            <a:avLst/>
          </a:prstGeom>
        </p:spPr>
      </p:pic>
      <p:pic>
        <p:nvPicPr>
          <p:cNvPr id="10" name="Picture 9">
            <a:extLst>
              <a:ext uri="{FF2B5EF4-FFF2-40B4-BE49-F238E27FC236}">
                <a16:creationId xmlns:a16="http://schemas.microsoft.com/office/drawing/2014/main" id="{65C8CEFE-DFDA-0485-F5E6-F5534433F563}"/>
              </a:ext>
            </a:extLst>
          </p:cNvPr>
          <p:cNvPicPr>
            <a:picLocks noChangeAspect="1"/>
          </p:cNvPicPr>
          <p:nvPr/>
        </p:nvPicPr>
        <p:blipFill>
          <a:blip r:embed="rId4"/>
          <a:stretch>
            <a:fillRect/>
          </a:stretch>
        </p:blipFill>
        <p:spPr>
          <a:xfrm>
            <a:off x="147801" y="2530601"/>
            <a:ext cx="3885618" cy="3537242"/>
          </a:xfrm>
          <a:prstGeom prst="rect">
            <a:avLst/>
          </a:prstGeom>
        </p:spPr>
      </p:pic>
    </p:spTree>
    <p:extLst>
      <p:ext uri="{BB962C8B-B14F-4D97-AF65-F5344CB8AC3E}">
        <p14:creationId xmlns:p14="http://schemas.microsoft.com/office/powerpoint/2010/main" val="2417334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Data Scientist Salary Boxplot</a:t>
            </a:r>
            <a:endParaRPr lang="en-US" sz="2400" kern="120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D9C9B8F1-9FF8-E5BD-60BF-43B7F829D550}"/>
              </a:ext>
            </a:extLst>
          </p:cNvPr>
          <p:cNvPicPr>
            <a:picLocks noChangeAspect="1"/>
          </p:cNvPicPr>
          <p:nvPr/>
        </p:nvPicPr>
        <p:blipFill>
          <a:blip r:embed="rId2"/>
          <a:stretch>
            <a:fillRect/>
          </a:stretch>
        </p:blipFill>
        <p:spPr>
          <a:xfrm>
            <a:off x="4539474" y="843535"/>
            <a:ext cx="7199185" cy="5081778"/>
          </a:xfrm>
          <a:prstGeom prst="rect">
            <a:avLst/>
          </a:prstGeom>
        </p:spPr>
      </p:pic>
      <p:pic>
        <p:nvPicPr>
          <p:cNvPr id="4" name="Picture 3">
            <a:extLst>
              <a:ext uri="{FF2B5EF4-FFF2-40B4-BE49-F238E27FC236}">
                <a16:creationId xmlns:a16="http://schemas.microsoft.com/office/drawing/2014/main" id="{1EC42C25-187C-6F94-EE9B-A338A7FB0664}"/>
              </a:ext>
            </a:extLst>
          </p:cNvPr>
          <p:cNvPicPr>
            <a:picLocks noChangeAspect="1"/>
          </p:cNvPicPr>
          <p:nvPr/>
        </p:nvPicPr>
        <p:blipFill>
          <a:blip r:embed="rId3"/>
          <a:stretch>
            <a:fillRect/>
          </a:stretch>
        </p:blipFill>
        <p:spPr>
          <a:xfrm>
            <a:off x="4621723" y="916687"/>
            <a:ext cx="7199184" cy="5008626"/>
          </a:xfrm>
          <a:prstGeom prst="rect">
            <a:avLst/>
          </a:prstGeom>
        </p:spPr>
      </p:pic>
      <p:pic>
        <p:nvPicPr>
          <p:cNvPr id="8" name="Picture 7">
            <a:extLst>
              <a:ext uri="{FF2B5EF4-FFF2-40B4-BE49-F238E27FC236}">
                <a16:creationId xmlns:a16="http://schemas.microsoft.com/office/drawing/2014/main" id="{FF665072-9E11-179F-FE1D-C0453D3181A2}"/>
              </a:ext>
            </a:extLst>
          </p:cNvPr>
          <p:cNvPicPr>
            <a:picLocks noChangeAspect="1"/>
          </p:cNvPicPr>
          <p:nvPr/>
        </p:nvPicPr>
        <p:blipFill>
          <a:blip r:embed="rId4"/>
          <a:stretch>
            <a:fillRect/>
          </a:stretch>
        </p:blipFill>
        <p:spPr>
          <a:xfrm>
            <a:off x="275009" y="2619248"/>
            <a:ext cx="3837366" cy="3306065"/>
          </a:xfrm>
          <a:prstGeom prst="rect">
            <a:avLst/>
          </a:prstGeom>
        </p:spPr>
      </p:pic>
    </p:spTree>
    <p:extLst>
      <p:ext uri="{BB962C8B-B14F-4D97-AF65-F5344CB8AC3E}">
        <p14:creationId xmlns:p14="http://schemas.microsoft.com/office/powerpoint/2010/main" val="554025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Machine Learning Engineer Salary Boxplot</a:t>
            </a:r>
            <a:endParaRPr lang="en-US" sz="2400" kern="1200">
              <a:solidFill>
                <a:schemeClr val="tx1"/>
              </a:solidFill>
              <a:latin typeface="+mj-lt"/>
              <a:ea typeface="+mj-ea"/>
              <a:cs typeface="+mj-cs"/>
            </a:endParaRPr>
          </a:p>
        </p:txBody>
      </p:sp>
      <p:pic>
        <p:nvPicPr>
          <p:cNvPr id="7" name="Picture 6">
            <a:extLst>
              <a:ext uri="{FF2B5EF4-FFF2-40B4-BE49-F238E27FC236}">
                <a16:creationId xmlns:a16="http://schemas.microsoft.com/office/drawing/2014/main" id="{D9C9B8F1-9FF8-E5BD-60BF-43B7F829D550}"/>
              </a:ext>
            </a:extLst>
          </p:cNvPr>
          <p:cNvPicPr>
            <a:picLocks noChangeAspect="1"/>
          </p:cNvPicPr>
          <p:nvPr/>
        </p:nvPicPr>
        <p:blipFill>
          <a:blip r:embed="rId2"/>
          <a:stretch>
            <a:fillRect/>
          </a:stretch>
        </p:blipFill>
        <p:spPr>
          <a:xfrm>
            <a:off x="4539474" y="843535"/>
            <a:ext cx="7199185" cy="5081778"/>
          </a:xfrm>
          <a:prstGeom prst="rect">
            <a:avLst/>
          </a:prstGeom>
        </p:spPr>
      </p:pic>
      <p:pic>
        <p:nvPicPr>
          <p:cNvPr id="6" name="Picture 5">
            <a:extLst>
              <a:ext uri="{FF2B5EF4-FFF2-40B4-BE49-F238E27FC236}">
                <a16:creationId xmlns:a16="http://schemas.microsoft.com/office/drawing/2014/main" id="{AA3F6B80-7D13-6873-EF1A-44B8EC2A27A8}"/>
              </a:ext>
            </a:extLst>
          </p:cNvPr>
          <p:cNvPicPr>
            <a:picLocks noChangeAspect="1"/>
          </p:cNvPicPr>
          <p:nvPr/>
        </p:nvPicPr>
        <p:blipFill>
          <a:blip r:embed="rId3"/>
          <a:stretch>
            <a:fillRect/>
          </a:stretch>
        </p:blipFill>
        <p:spPr>
          <a:xfrm>
            <a:off x="4721538" y="932687"/>
            <a:ext cx="7276498" cy="4992626"/>
          </a:xfrm>
          <a:prstGeom prst="rect">
            <a:avLst/>
          </a:prstGeom>
        </p:spPr>
      </p:pic>
      <p:pic>
        <p:nvPicPr>
          <p:cNvPr id="10" name="Picture 9">
            <a:extLst>
              <a:ext uri="{FF2B5EF4-FFF2-40B4-BE49-F238E27FC236}">
                <a16:creationId xmlns:a16="http://schemas.microsoft.com/office/drawing/2014/main" id="{EA237395-FF23-1F77-E89E-A5B894E34260}"/>
              </a:ext>
            </a:extLst>
          </p:cNvPr>
          <p:cNvPicPr>
            <a:picLocks noChangeAspect="1"/>
          </p:cNvPicPr>
          <p:nvPr/>
        </p:nvPicPr>
        <p:blipFill>
          <a:blip r:embed="rId4"/>
          <a:stretch>
            <a:fillRect/>
          </a:stretch>
        </p:blipFill>
        <p:spPr>
          <a:xfrm>
            <a:off x="371094" y="2558309"/>
            <a:ext cx="3639797" cy="2993249"/>
          </a:xfrm>
          <a:prstGeom prst="rect">
            <a:avLst/>
          </a:prstGeom>
        </p:spPr>
      </p:pic>
    </p:spTree>
    <p:extLst>
      <p:ext uri="{BB962C8B-B14F-4D97-AF65-F5344CB8AC3E}">
        <p14:creationId xmlns:p14="http://schemas.microsoft.com/office/powerpoint/2010/main" val="545385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2A08C02-2823-664F-2007-E7B998974B6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600"/>
              <a:t>Jupyter Notebook Cleaning</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904310C9-1CDC-5B16-8353-A4F5F73ED9B2}"/>
              </a:ext>
            </a:extLst>
          </p:cNvPr>
          <p:cNvSpPr txBox="1">
            <a:spLocks/>
          </p:cNvSpPr>
          <p:nvPr/>
        </p:nvSpPr>
        <p:spPr>
          <a:xfrm>
            <a:off x="640080" y="2872899"/>
            <a:ext cx="4243589" cy="33206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r>
              <a:rPr lang="en-US" sz="1500"/>
              <a:t>Data Sourced via Kaggle.</a:t>
            </a:r>
          </a:p>
          <a:p>
            <a:pPr marL="742950" lvl="1"/>
            <a:r>
              <a:rPr lang="en-US" sz="1500"/>
              <a:t>https://www.kaggle.com/datasets/ruchi798/data-science-job-salaries</a:t>
            </a:r>
            <a:endParaRPr lang="en-US" sz="1500">
              <a:cs typeface="Calibri"/>
            </a:endParaRPr>
          </a:p>
          <a:p>
            <a:pPr marL="285750"/>
            <a:r>
              <a:rPr lang="en-US" sz="1500"/>
              <a:t>Data set included 111 job title samples with 3300 employees surveyed.</a:t>
            </a:r>
            <a:endParaRPr lang="en-US" sz="1500">
              <a:cs typeface="Calibri"/>
            </a:endParaRPr>
          </a:p>
          <a:p>
            <a:pPr marL="285750"/>
            <a:r>
              <a:rPr lang="en-US" sz="1500"/>
              <a:t>Data cleaning focused on top 5 job titles with 100 or more employees.</a:t>
            </a:r>
            <a:endParaRPr lang="en-US" sz="1500">
              <a:cs typeface="Calibri"/>
            </a:endParaRPr>
          </a:p>
          <a:p>
            <a:pPr marL="742950" lvl="1"/>
            <a:r>
              <a:rPr lang="en-US" sz="1500"/>
              <a:t>Explored job titles vs experience levels in order to gain best insights on next steps.</a:t>
            </a:r>
            <a:endParaRPr lang="en-US" sz="1500">
              <a:cs typeface="Calibri"/>
            </a:endParaRPr>
          </a:p>
          <a:p>
            <a:pPr marL="285750"/>
            <a:r>
              <a:rPr lang="en-US" sz="1500"/>
              <a:t>Final data cleaning resulted in moving forward with job titles with all experience levels included to better understand salary trends.</a:t>
            </a:r>
            <a:br>
              <a:rPr lang="en-US" sz="1500"/>
            </a:br>
            <a:r>
              <a:rPr lang="en-US" sz="1500"/>
              <a:t>	</a:t>
            </a:r>
            <a:endParaRPr lang="en-US" sz="1500">
              <a:cs typeface="Calibri"/>
            </a:endParaRPr>
          </a:p>
        </p:txBody>
      </p:sp>
      <p:pic>
        <p:nvPicPr>
          <p:cNvPr id="6" name="Picture 5" descr="A screenshot of a computer&#10;&#10;Description automatically generated">
            <a:extLst>
              <a:ext uri="{FF2B5EF4-FFF2-40B4-BE49-F238E27FC236}">
                <a16:creationId xmlns:a16="http://schemas.microsoft.com/office/drawing/2014/main" id="{ADE18AF4-2476-3BA9-009D-0C1DFA7B84D5}"/>
              </a:ext>
            </a:extLst>
          </p:cNvPr>
          <p:cNvPicPr>
            <a:picLocks noChangeAspect="1"/>
          </p:cNvPicPr>
          <p:nvPr/>
        </p:nvPicPr>
        <p:blipFill rotWithShape="1">
          <a:blip r:embed="rId2">
            <a:extLst>
              <a:ext uri="{28A0092B-C50C-407E-A947-70E740481C1C}">
                <a14:useLocalDpi xmlns:a14="http://schemas.microsoft.com/office/drawing/2010/main" val="0"/>
              </a:ext>
            </a:extLst>
          </a:blip>
          <a:srcRect r="2928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45183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Data Analyst Salary Summary</a:t>
            </a:r>
            <a:endParaRPr lang="en-US" sz="2400"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213D0FD0-8C88-F52B-7B75-4A63B35F5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7" y="2782874"/>
            <a:ext cx="5125501" cy="2741366"/>
          </a:xfrm>
          <a:prstGeom prst="rect">
            <a:avLst/>
          </a:prstGeom>
        </p:spPr>
      </p:pic>
      <p:pic>
        <p:nvPicPr>
          <p:cNvPr id="4" name="Picture 3" descr="A graph of a salary range&#10;&#10;Description automatically generated">
            <a:extLst>
              <a:ext uri="{FF2B5EF4-FFF2-40B4-BE49-F238E27FC236}">
                <a16:creationId xmlns:a16="http://schemas.microsoft.com/office/drawing/2014/main" id="{4F3505A0-83F6-435D-1942-2464B0FF6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738" y="776225"/>
            <a:ext cx="6873635" cy="5305550"/>
          </a:xfrm>
          <a:prstGeom prst="rect">
            <a:avLst/>
          </a:prstGeom>
        </p:spPr>
      </p:pic>
    </p:spTree>
    <p:extLst>
      <p:ext uri="{BB962C8B-B14F-4D97-AF65-F5344CB8AC3E}">
        <p14:creationId xmlns:p14="http://schemas.microsoft.com/office/powerpoint/2010/main" val="3558778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Data Engineer Salary Summary</a:t>
            </a:r>
            <a:endParaRPr lang="en-US" sz="2400"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213D0FD0-8C88-F52B-7B75-4A63B35F5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7" y="2782874"/>
            <a:ext cx="5125501" cy="2741366"/>
          </a:xfrm>
          <a:prstGeom prst="rect">
            <a:avLst/>
          </a:prstGeom>
        </p:spPr>
      </p:pic>
      <p:pic>
        <p:nvPicPr>
          <p:cNvPr id="4" name="Picture 3" descr="A graph of a salary range&#10;&#10;Description automatically generated">
            <a:extLst>
              <a:ext uri="{FF2B5EF4-FFF2-40B4-BE49-F238E27FC236}">
                <a16:creationId xmlns:a16="http://schemas.microsoft.com/office/drawing/2014/main" id="{4F3505A0-83F6-435D-1942-2464B0FF6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273" y="571500"/>
            <a:ext cx="7404100" cy="5715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07E00D3-8B80-AB91-707C-C176F3AF5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90" y="2858424"/>
            <a:ext cx="4984246" cy="2665816"/>
          </a:xfrm>
          <a:prstGeom prst="rect">
            <a:avLst/>
          </a:prstGeom>
        </p:spPr>
      </p:pic>
      <p:pic>
        <p:nvPicPr>
          <p:cNvPr id="8" name="Picture 7" descr="A graph of a salary range&#10;&#10;Description automatically generated">
            <a:extLst>
              <a:ext uri="{FF2B5EF4-FFF2-40B4-BE49-F238E27FC236}">
                <a16:creationId xmlns:a16="http://schemas.microsoft.com/office/drawing/2014/main" id="{CF1E9015-F0AD-24E3-1631-B2E28121C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073" y="635000"/>
            <a:ext cx="7302500" cy="5651500"/>
          </a:xfrm>
          <a:prstGeom prst="rect">
            <a:avLst/>
          </a:prstGeom>
        </p:spPr>
      </p:pic>
    </p:spTree>
    <p:extLst>
      <p:ext uri="{BB962C8B-B14F-4D97-AF65-F5344CB8AC3E}">
        <p14:creationId xmlns:p14="http://schemas.microsoft.com/office/powerpoint/2010/main" val="124127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Machine Learning Engineer Salary Summary</a:t>
            </a:r>
            <a:endParaRPr lang="en-US" sz="2400"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213D0FD0-8C88-F52B-7B75-4A63B35F5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7" y="2782874"/>
            <a:ext cx="5125501" cy="2741366"/>
          </a:xfrm>
          <a:prstGeom prst="rect">
            <a:avLst/>
          </a:prstGeom>
        </p:spPr>
      </p:pic>
      <p:pic>
        <p:nvPicPr>
          <p:cNvPr id="8" name="Picture 7" descr="A white text on a white background&#10;&#10;Description automatically generated">
            <a:extLst>
              <a:ext uri="{FF2B5EF4-FFF2-40B4-BE49-F238E27FC236}">
                <a16:creationId xmlns:a16="http://schemas.microsoft.com/office/drawing/2014/main" id="{296E6D11-9392-39D9-638D-2B990DBFB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13" y="2758488"/>
            <a:ext cx="4954942" cy="2741367"/>
          </a:xfrm>
          <a:prstGeom prst="rect">
            <a:avLst/>
          </a:prstGeom>
        </p:spPr>
      </p:pic>
      <p:pic>
        <p:nvPicPr>
          <p:cNvPr id="5" name="Picture 4" descr="A graph of a salary range&#10;&#10;Description automatically generated">
            <a:extLst>
              <a:ext uri="{FF2B5EF4-FFF2-40B4-BE49-F238E27FC236}">
                <a16:creationId xmlns:a16="http://schemas.microsoft.com/office/drawing/2014/main" id="{E34B4386-6991-3275-5AE2-0AAA39B3E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751" y="1161288"/>
            <a:ext cx="6466155" cy="5012701"/>
          </a:xfrm>
          <a:prstGeom prst="rect">
            <a:avLst/>
          </a:prstGeom>
        </p:spPr>
      </p:pic>
    </p:spTree>
    <p:extLst>
      <p:ext uri="{BB962C8B-B14F-4D97-AF65-F5344CB8AC3E}">
        <p14:creationId xmlns:p14="http://schemas.microsoft.com/office/powerpoint/2010/main" val="1345145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t>Analytics Engineer Salary Summary</a:t>
            </a:r>
            <a:endParaRPr lang="en-US" sz="2400"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computer screen shot of a computer&#10;&#10;Description automatically generated">
            <a:extLst>
              <a:ext uri="{FF2B5EF4-FFF2-40B4-BE49-F238E27FC236}">
                <a16:creationId xmlns:a16="http://schemas.microsoft.com/office/drawing/2014/main" id="{57127935-5FD9-AB12-FEF9-6159BB8CB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77" y="2758701"/>
            <a:ext cx="4560296" cy="3086541"/>
          </a:xfrm>
          <a:prstGeom prst="rect">
            <a:avLst/>
          </a:prstGeom>
        </p:spPr>
      </p:pic>
      <p:pic>
        <p:nvPicPr>
          <p:cNvPr id="8" name="Picture 7" descr="A graph of a salary range&#10;&#10;Description automatically generated">
            <a:extLst>
              <a:ext uri="{FF2B5EF4-FFF2-40B4-BE49-F238E27FC236}">
                <a16:creationId xmlns:a16="http://schemas.microsoft.com/office/drawing/2014/main" id="{D01192F1-84C1-155B-A644-CAB94553E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916" y="932188"/>
            <a:ext cx="7180107" cy="5601502"/>
          </a:xfrm>
          <a:prstGeom prst="rect">
            <a:avLst/>
          </a:prstGeom>
        </p:spPr>
      </p:pic>
    </p:spTree>
    <p:extLst>
      <p:ext uri="{BB962C8B-B14F-4D97-AF65-F5344CB8AC3E}">
        <p14:creationId xmlns:p14="http://schemas.microsoft.com/office/powerpoint/2010/main" val="513135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ea typeface="+mj-lt"/>
                <a:cs typeface="+mj-lt"/>
              </a:rPr>
              <a:t>Median Income by Country for top Job Titles</a:t>
            </a:r>
            <a:endParaRPr lang="en-US"/>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7B83AE1F-DB21-0F0D-A0F1-A22EC2E4305F}"/>
              </a:ext>
            </a:extLst>
          </p:cNvPr>
          <p:cNvSpPr txBox="1"/>
          <p:nvPr/>
        </p:nvSpPr>
        <p:spPr>
          <a:xfrm>
            <a:off x="524493" y="2632363"/>
            <a:ext cx="3127168" cy="14003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ea typeface="+mn-lt"/>
                <a:cs typeface="+mn-lt"/>
              </a:rPr>
              <a:t>- Looked at median income for 5 most common positions. </a:t>
            </a:r>
            <a:endParaRPr lang="en-US"/>
          </a:p>
          <a:p>
            <a:r>
              <a:rPr lang="en-US" sz="1700">
                <a:ea typeface="+mn-lt"/>
                <a:cs typeface="+mn-lt"/>
              </a:rPr>
              <a:t>- Decided to narrow down our analysis to include only countries that had all 5.</a:t>
            </a:r>
            <a:endParaRPr lang="en-US"/>
          </a:p>
        </p:txBody>
      </p:sp>
      <p:pic>
        <p:nvPicPr>
          <p:cNvPr id="3" name="Picture 3" descr="A screenshot of a computer program&#10;&#10;Description automatically generated">
            <a:extLst>
              <a:ext uri="{FF2B5EF4-FFF2-40B4-BE49-F238E27FC236}">
                <a16:creationId xmlns:a16="http://schemas.microsoft.com/office/drawing/2014/main" id="{AAA67521-2242-50AE-18B5-A7CA8806A241}"/>
              </a:ext>
            </a:extLst>
          </p:cNvPr>
          <p:cNvPicPr>
            <a:picLocks noChangeAspect="1"/>
          </p:cNvPicPr>
          <p:nvPr/>
        </p:nvPicPr>
        <p:blipFill>
          <a:blip r:embed="rId2"/>
          <a:stretch>
            <a:fillRect/>
          </a:stretch>
        </p:blipFill>
        <p:spPr>
          <a:xfrm>
            <a:off x="5262640" y="589246"/>
            <a:ext cx="6049992" cy="5699757"/>
          </a:xfrm>
          <a:prstGeom prst="rect">
            <a:avLst/>
          </a:prstGeom>
        </p:spPr>
      </p:pic>
    </p:spTree>
    <p:extLst>
      <p:ext uri="{BB962C8B-B14F-4D97-AF65-F5344CB8AC3E}">
        <p14:creationId xmlns:p14="http://schemas.microsoft.com/office/powerpoint/2010/main" val="4247130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2A08C02-2823-664F-2007-E7B998974B6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600"/>
              <a:t>Jupyter Notebook Analysis </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904310C9-1CDC-5B16-8353-A4F5F73ED9B2}"/>
              </a:ext>
            </a:extLst>
          </p:cNvPr>
          <p:cNvSpPr txBox="1">
            <a:spLocks/>
          </p:cNvSpPr>
          <p:nvPr/>
        </p:nvSpPr>
        <p:spPr>
          <a:xfrm>
            <a:off x="640080" y="2872899"/>
            <a:ext cx="4243589" cy="33206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r>
              <a:rPr lang="en-US" sz="1500"/>
              <a:t>Validate job title and counts match clean data sets.</a:t>
            </a:r>
          </a:p>
          <a:p>
            <a:pPr marL="285750"/>
            <a:r>
              <a:rPr lang="en-US" sz="1500"/>
              <a:t>Create new data frames based on questions posed based on differences in salaries by title and country.</a:t>
            </a:r>
            <a:endParaRPr lang="en-US" sz="1500">
              <a:cs typeface="Calibri"/>
            </a:endParaRPr>
          </a:p>
          <a:p>
            <a:pPr marL="285750"/>
            <a:r>
              <a:rPr lang="en-US" sz="1500"/>
              <a:t>Create visuals based on data anal.</a:t>
            </a:r>
            <a:endParaRPr lang="en-US" sz="1500">
              <a:cs typeface="Calibri"/>
            </a:endParaRPr>
          </a:p>
          <a:p>
            <a:pPr marL="742950" lvl="1"/>
            <a:r>
              <a:rPr lang="en-US" sz="1500"/>
              <a:t>Explored job titles vs experience levels in order to gain best insights on next steps.</a:t>
            </a:r>
            <a:endParaRPr lang="en-US" sz="1500">
              <a:cs typeface="Calibri"/>
            </a:endParaRPr>
          </a:p>
          <a:p>
            <a:pPr marL="285750"/>
            <a:r>
              <a:rPr lang="en-US" sz="1500"/>
              <a:t>Final data cleaning resulted in moving forward with job titles with all experience levels included to better understand salary trends.</a:t>
            </a:r>
            <a:br>
              <a:rPr lang="en-US" sz="1500"/>
            </a:br>
            <a:r>
              <a:rPr lang="en-US" sz="1500"/>
              <a:t>	</a:t>
            </a:r>
            <a:endParaRPr lang="en-US" sz="1500">
              <a:cs typeface="Calibri"/>
            </a:endParaRPr>
          </a:p>
        </p:txBody>
      </p:sp>
      <p:pic>
        <p:nvPicPr>
          <p:cNvPr id="3" name="Picture 2">
            <a:extLst>
              <a:ext uri="{FF2B5EF4-FFF2-40B4-BE49-F238E27FC236}">
                <a16:creationId xmlns:a16="http://schemas.microsoft.com/office/drawing/2014/main" id="{280061B1-0CF9-7F90-410B-DB089A17B5E9}"/>
              </a:ext>
            </a:extLst>
          </p:cNvPr>
          <p:cNvPicPr>
            <a:picLocks noChangeAspect="1"/>
          </p:cNvPicPr>
          <p:nvPr/>
        </p:nvPicPr>
        <p:blipFill rotWithShape="1">
          <a:blip r:embed="rId2">
            <a:extLst>
              <a:ext uri="{28A0092B-C50C-407E-A947-70E740481C1C}">
                <a14:useLocalDpi xmlns:a14="http://schemas.microsoft.com/office/drawing/2010/main" val="0"/>
              </a:ext>
            </a:extLst>
          </a:blip>
          <a:srcRect r="10980" b="-1"/>
          <a:stretch/>
        </p:blipFill>
        <p:spPr>
          <a:xfrm>
            <a:off x="5395336" y="10"/>
            <a:ext cx="679514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2753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902D5-5354-0FB3-E078-4588E0B7C0B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Questions</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2FE83BE-0042-4D11-7BCA-4933B046D9E6}"/>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marL="285750" indent="-228600">
              <a:buFont typeface="Arial" panose="020B0604020202020204" pitchFamily="34" charset="0"/>
              <a:buChar char="•"/>
            </a:pPr>
            <a:r>
              <a:rPr lang="en-US" sz="1700"/>
              <a:t>What are the differences in salaries between job titles under the data science umbrella? </a:t>
            </a:r>
          </a:p>
          <a:p>
            <a:pPr marL="285750" indent="-228600">
              <a:buFont typeface="Arial" panose="020B0604020202020204" pitchFamily="34" charset="0"/>
              <a:buChar char="•"/>
            </a:pPr>
            <a:r>
              <a:rPr lang="en-US" sz="1700"/>
              <a:t>Do we notice a higher demand or payout for certain positions in different countries? </a:t>
            </a:r>
          </a:p>
          <a:p>
            <a:pPr marL="285750" indent="-228600">
              <a:buFont typeface="Arial" panose="020B0604020202020204" pitchFamily="34" charset="0"/>
              <a:buChar char="•"/>
            </a:pPr>
            <a:r>
              <a:rPr lang="en-US" sz="1700"/>
              <a:t>What is the wage gap between experience/expertise levels? </a:t>
            </a:r>
          </a:p>
          <a:p>
            <a:pPr marL="285750" indent="-228600">
              <a:buFont typeface="Arial" panose="020B0604020202020204" pitchFamily="34" charset="0"/>
              <a:buChar char="•"/>
            </a:pPr>
            <a:r>
              <a:rPr lang="en-US" sz="1700"/>
              <a:t>Does company size have an impact on salary? </a:t>
            </a:r>
          </a:p>
          <a:p>
            <a:pPr marL="285750" indent="-228600">
              <a:buFont typeface="Arial" panose="020B0604020202020204" pitchFamily="34" charset="0"/>
              <a:buChar char="•"/>
            </a:pPr>
            <a:r>
              <a:rPr lang="en-US" sz="1700"/>
              <a:t>Can we predict salary outlooks for the future?</a:t>
            </a:r>
          </a:p>
        </p:txBody>
      </p:sp>
      <p:pic>
        <p:nvPicPr>
          <p:cNvPr id="5" name="Picture 5" descr="A person holding a touch screen&#10;&#10;Description automatically generated">
            <a:extLst>
              <a:ext uri="{FF2B5EF4-FFF2-40B4-BE49-F238E27FC236}">
                <a16:creationId xmlns:a16="http://schemas.microsoft.com/office/drawing/2014/main" id="{15A3D3D3-9B3F-F023-6E90-2BA823EE0902}"/>
              </a:ext>
            </a:extLst>
          </p:cNvPr>
          <p:cNvPicPr>
            <a:picLocks noGrp="1" noChangeAspect="1"/>
          </p:cNvPicPr>
          <p:nvPr>
            <p:ph type="pic" idx="1"/>
          </p:nvPr>
        </p:nvPicPr>
        <p:blipFill rotWithShape="1">
          <a:blip r:embed="rId2"/>
          <a:srcRect l="23043" r="2304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936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400">
                <a:cs typeface="Calibri Light"/>
              </a:rPr>
              <a:t>Median Income across Experience Levels </a:t>
            </a:r>
            <a:endParaRPr lang="en-US"/>
          </a:p>
        </p:txBody>
      </p:sp>
      <p:sp>
        <p:nvSpPr>
          <p:cNvPr id="32" name="Rectangle 3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DAEBFD1-E3E4-E628-A80A-2D939AB56E00}"/>
              </a:ext>
            </a:extLst>
          </p:cNvPr>
          <p:cNvSpPr>
            <a:spLocks noGrp="1"/>
          </p:cNvSpPr>
          <p:nvPr>
            <p:ph type="body" sz="half" idx="2"/>
          </p:nvPr>
        </p:nvSpPr>
        <p:spPr>
          <a:xfrm>
            <a:off x="371094" y="2718054"/>
            <a:ext cx="3968588" cy="3207258"/>
          </a:xfrm>
        </p:spPr>
        <p:txBody>
          <a:bodyPr vert="horz" lIns="91440" tIns="45720" rIns="91440" bIns="45720" rtlCol="0" anchor="t">
            <a:normAutofit/>
          </a:bodyPr>
          <a:lstStyle/>
          <a:p>
            <a:pPr marL="57150"/>
            <a:r>
              <a:rPr lang="en-US" sz="1700" u="sng">
                <a:cs typeface="Calibri"/>
              </a:rPr>
              <a:t>Salary Growth </a:t>
            </a:r>
            <a:r>
              <a:rPr lang="en-US" sz="1700" u="sng" dirty="0">
                <a:cs typeface="Calibri"/>
              </a:rPr>
              <a:t>Rate</a:t>
            </a:r>
            <a:r>
              <a:rPr lang="en-US" sz="1700" u="sng">
                <a:cs typeface="Calibri"/>
              </a:rPr>
              <a:t> from Entry to Executive</a:t>
            </a:r>
            <a:r>
              <a:rPr lang="en-US" sz="1700">
                <a:cs typeface="Calibri"/>
              </a:rPr>
              <a:t> </a:t>
            </a:r>
            <a:endParaRPr lang="en-US">
              <a:cs typeface="Calibri"/>
            </a:endParaRPr>
          </a:p>
          <a:p>
            <a:pPr marL="285750" indent="-228600">
              <a:buChar char="•"/>
            </a:pPr>
            <a:r>
              <a:rPr lang="en-US" sz="1700">
                <a:cs typeface="Calibri"/>
              </a:rPr>
              <a:t>1. Data Engineer: 207.69%</a:t>
            </a:r>
            <a:endParaRPr lang="en-US">
              <a:cs typeface="Calibri"/>
            </a:endParaRPr>
          </a:p>
          <a:p>
            <a:pPr marL="285750" indent="-228600">
              <a:buChar char="•"/>
            </a:pPr>
            <a:r>
              <a:rPr lang="en-US" sz="1700">
                <a:cs typeface="Calibri"/>
              </a:rPr>
              <a:t>2. Data Scientist: 149.52%</a:t>
            </a:r>
            <a:endParaRPr lang="en-US">
              <a:cs typeface="Calibri"/>
            </a:endParaRPr>
          </a:p>
          <a:p>
            <a:pPr marL="285750" indent="-228600">
              <a:buChar char="•"/>
            </a:pPr>
            <a:r>
              <a:rPr lang="en-US" sz="1700">
                <a:cs typeface="Calibri"/>
              </a:rPr>
              <a:t>3. Data Analyst: 107.18%</a:t>
            </a:r>
            <a:endParaRPr lang="en-US">
              <a:cs typeface="Calibri"/>
            </a:endParaRPr>
          </a:p>
          <a:p>
            <a:pPr marL="285750" indent="-228600">
              <a:buChar char="•"/>
            </a:pPr>
            <a:r>
              <a:rPr lang="en-US" sz="1700">
                <a:cs typeface="Calibri"/>
              </a:rPr>
              <a:t>4. Machine Learning Engineer: 96.97% </a:t>
            </a:r>
            <a:endParaRPr lang="en-US">
              <a:cs typeface="Calibri"/>
            </a:endParaRPr>
          </a:p>
          <a:p>
            <a:pPr marL="285750" indent="-228600">
              <a:buChar char="•"/>
            </a:pPr>
            <a:r>
              <a:rPr lang="en-US" sz="1700">
                <a:cs typeface="Calibri"/>
              </a:rPr>
              <a:t>5. Analytics Engineer: 84.44%</a:t>
            </a:r>
            <a:endParaRPr lang="en-US">
              <a:cs typeface="Calibri"/>
            </a:endParaRPr>
          </a:p>
        </p:txBody>
      </p:sp>
      <p:pic>
        <p:nvPicPr>
          <p:cNvPr id="5" name="Picture 4" descr="A graph of different colored lines&#10;&#10;Description automatically generated">
            <a:extLst>
              <a:ext uri="{FF2B5EF4-FFF2-40B4-BE49-F238E27FC236}">
                <a16:creationId xmlns:a16="http://schemas.microsoft.com/office/drawing/2014/main" id="{1643DEE7-D4EE-F2A2-1995-6AA40D67F9E1}"/>
              </a:ext>
            </a:extLst>
          </p:cNvPr>
          <p:cNvPicPr>
            <a:picLocks noChangeAspect="1"/>
          </p:cNvPicPr>
          <p:nvPr/>
        </p:nvPicPr>
        <p:blipFill>
          <a:blip r:embed="rId2"/>
          <a:stretch>
            <a:fillRect/>
          </a:stretch>
        </p:blipFill>
        <p:spPr>
          <a:xfrm>
            <a:off x="4432968" y="1073894"/>
            <a:ext cx="7390224" cy="5141301"/>
          </a:xfrm>
          <a:prstGeom prst="rect">
            <a:avLst/>
          </a:prstGeom>
        </p:spPr>
      </p:pic>
    </p:spTree>
    <p:extLst>
      <p:ext uri="{BB962C8B-B14F-4D97-AF65-F5344CB8AC3E}">
        <p14:creationId xmlns:p14="http://schemas.microsoft.com/office/powerpoint/2010/main" val="375749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a:ea typeface="+mj-lt"/>
                <a:cs typeface="+mj-lt"/>
              </a:rPr>
              <a:t>Median Income by Country for top Job Titles</a:t>
            </a:r>
            <a:endParaRPr lang="en-US"/>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7B83AE1F-DB21-0F0D-A0F1-A22EC2E4305F}"/>
              </a:ext>
            </a:extLst>
          </p:cNvPr>
          <p:cNvSpPr txBox="1"/>
          <p:nvPr/>
        </p:nvSpPr>
        <p:spPr>
          <a:xfrm>
            <a:off x="524493" y="2632363"/>
            <a:ext cx="3127168"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ea typeface="+mn-lt"/>
                <a:cs typeface="+mn-lt"/>
              </a:rPr>
              <a:t>We can see that United States has higher salaries across the board.</a:t>
            </a:r>
            <a:endParaRPr lang="en-US"/>
          </a:p>
        </p:txBody>
      </p:sp>
      <p:pic>
        <p:nvPicPr>
          <p:cNvPr id="7" name="Picture 8" descr="A graph of different colored bars&#10;&#10;Description automatically generated">
            <a:extLst>
              <a:ext uri="{FF2B5EF4-FFF2-40B4-BE49-F238E27FC236}">
                <a16:creationId xmlns:a16="http://schemas.microsoft.com/office/drawing/2014/main" id="{0FE702CF-7483-FE36-55A4-E61119DE3F9E}"/>
              </a:ext>
            </a:extLst>
          </p:cNvPr>
          <p:cNvPicPr>
            <a:picLocks noChangeAspect="1"/>
          </p:cNvPicPr>
          <p:nvPr/>
        </p:nvPicPr>
        <p:blipFill>
          <a:blip r:embed="rId2"/>
          <a:stretch>
            <a:fillRect/>
          </a:stretch>
        </p:blipFill>
        <p:spPr>
          <a:xfrm>
            <a:off x="4239492" y="1278039"/>
            <a:ext cx="7760523" cy="4579014"/>
          </a:xfrm>
          <a:prstGeom prst="rect">
            <a:avLst/>
          </a:prstGeom>
        </p:spPr>
      </p:pic>
    </p:spTree>
    <p:extLst>
      <p:ext uri="{BB962C8B-B14F-4D97-AF65-F5344CB8AC3E}">
        <p14:creationId xmlns:p14="http://schemas.microsoft.com/office/powerpoint/2010/main" val="2758148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6086E2-4F20-A91E-D4E0-7A265BB6A466}"/>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a:cs typeface="Calibri Light"/>
              </a:rPr>
              <a:t>Experience Level Median Salary by Country </a:t>
            </a:r>
            <a:endParaRPr lang="en-US" kern="1200">
              <a:latin typeface="+mj-lt"/>
              <a:cs typeface="Calibri Light"/>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105B52C5-6E4A-3E65-7A4F-3EB6D230BABB}"/>
              </a:ext>
            </a:extLst>
          </p:cNvPr>
          <p:cNvSpPr>
            <a:spLocks noGrp="1"/>
          </p:cNvSpPr>
          <p:nvPr>
            <p:ph type="body" sz="half" idx="2"/>
          </p:nvPr>
        </p:nvSpPr>
        <p:spPr>
          <a:xfrm>
            <a:off x="5369749" y="586822"/>
            <a:ext cx="6002636" cy="1487944"/>
          </a:xfrm>
        </p:spPr>
        <p:txBody>
          <a:bodyPr vert="horz" lIns="91440" tIns="45720" rIns="91440" bIns="45720" rtlCol="0" anchor="ctr">
            <a:normAutofit fontScale="92500" lnSpcReduction="10000"/>
          </a:bodyPr>
          <a:lstStyle/>
          <a:p>
            <a:pPr marL="285750" indent="-285750">
              <a:buChar char="•"/>
            </a:pPr>
            <a:r>
              <a:rPr lang="en-US" dirty="0">
                <a:cs typeface="Calibri"/>
              </a:rPr>
              <a:t>United States is the highest paid country followed by Canada and the United Kingdom</a:t>
            </a:r>
            <a:endParaRPr lang="en-US" dirty="0"/>
          </a:p>
          <a:p>
            <a:pPr marL="285750" indent="-285750">
              <a:buChar char="•"/>
            </a:pPr>
            <a:r>
              <a:rPr lang="en-US" dirty="0">
                <a:cs typeface="Calibri"/>
              </a:rPr>
              <a:t>Only twice was the United States not he highest paid country</a:t>
            </a:r>
          </a:p>
          <a:p>
            <a:pPr marL="285750" indent="-285750">
              <a:buChar char="•"/>
            </a:pPr>
            <a:r>
              <a:rPr lang="en-US" dirty="0">
                <a:cs typeface="Calibri"/>
              </a:rPr>
              <a:t>Only twice was the United Kingdom not he lowest paid country</a:t>
            </a:r>
          </a:p>
          <a:p>
            <a:pPr marL="285750" indent="-285750">
              <a:buChar char="•"/>
            </a:pPr>
            <a:r>
              <a:rPr lang="en-US" dirty="0">
                <a:cs typeface="Calibri"/>
              </a:rPr>
              <a:t>55% the time the data supported our original conclusion</a:t>
            </a:r>
          </a:p>
        </p:txBody>
      </p:sp>
      <p:pic>
        <p:nvPicPr>
          <p:cNvPr id="5" name="Picture 5" descr="A graph with different colored lines&#10;&#10;Description automatically generated">
            <a:extLst>
              <a:ext uri="{FF2B5EF4-FFF2-40B4-BE49-F238E27FC236}">
                <a16:creationId xmlns:a16="http://schemas.microsoft.com/office/drawing/2014/main" id="{54A25919-8403-0948-F35F-2AD345548BF5}"/>
              </a:ext>
            </a:extLst>
          </p:cNvPr>
          <p:cNvPicPr>
            <a:picLocks noChangeAspect="1"/>
          </p:cNvPicPr>
          <p:nvPr/>
        </p:nvPicPr>
        <p:blipFill>
          <a:blip r:embed="rId3"/>
          <a:stretch>
            <a:fillRect/>
          </a:stretch>
        </p:blipFill>
        <p:spPr>
          <a:xfrm>
            <a:off x="861617" y="2734056"/>
            <a:ext cx="10557158" cy="3483864"/>
          </a:xfrm>
          <a:prstGeom prst="rect">
            <a:avLst/>
          </a:prstGeom>
        </p:spPr>
      </p:pic>
      <p:pic>
        <p:nvPicPr>
          <p:cNvPr id="3" name="Picture 5" descr="A graph of different colored bars&#10;&#10;Description automatically generated">
            <a:extLst>
              <a:ext uri="{FF2B5EF4-FFF2-40B4-BE49-F238E27FC236}">
                <a16:creationId xmlns:a16="http://schemas.microsoft.com/office/drawing/2014/main" id="{2B6AAF76-6D89-270F-3B12-E75E4AB3EEAB}"/>
              </a:ext>
            </a:extLst>
          </p:cNvPr>
          <p:cNvPicPr>
            <a:picLocks noChangeAspect="1"/>
          </p:cNvPicPr>
          <p:nvPr/>
        </p:nvPicPr>
        <p:blipFill>
          <a:blip r:embed="rId4"/>
          <a:stretch>
            <a:fillRect/>
          </a:stretch>
        </p:blipFill>
        <p:spPr>
          <a:xfrm>
            <a:off x="857957" y="2771839"/>
            <a:ext cx="3778013" cy="3732027"/>
          </a:xfrm>
          <a:prstGeom prst="rect">
            <a:avLst/>
          </a:prstGeom>
        </p:spPr>
      </p:pic>
      <p:pic>
        <p:nvPicPr>
          <p:cNvPr id="6" name="Picture 6" descr="A graph of various colored bars&#10;&#10;Description automatically generated">
            <a:extLst>
              <a:ext uri="{FF2B5EF4-FFF2-40B4-BE49-F238E27FC236}">
                <a16:creationId xmlns:a16="http://schemas.microsoft.com/office/drawing/2014/main" id="{AD06D129-8EA1-0370-8CC3-09FC690D661E}"/>
              </a:ext>
            </a:extLst>
          </p:cNvPr>
          <p:cNvPicPr>
            <a:picLocks noChangeAspect="1"/>
          </p:cNvPicPr>
          <p:nvPr/>
        </p:nvPicPr>
        <p:blipFill>
          <a:blip r:embed="rId5"/>
          <a:stretch>
            <a:fillRect/>
          </a:stretch>
        </p:blipFill>
        <p:spPr>
          <a:xfrm>
            <a:off x="4639734" y="2732579"/>
            <a:ext cx="3373496" cy="3801138"/>
          </a:xfrm>
          <a:prstGeom prst="rect">
            <a:avLst/>
          </a:prstGeom>
        </p:spPr>
      </p:pic>
      <p:pic>
        <p:nvPicPr>
          <p:cNvPr id="7" name="Picture 7" descr="A graph with green and blue bars&#10;&#10;Description automatically generated">
            <a:extLst>
              <a:ext uri="{FF2B5EF4-FFF2-40B4-BE49-F238E27FC236}">
                <a16:creationId xmlns:a16="http://schemas.microsoft.com/office/drawing/2014/main" id="{E30F1219-9635-5717-9A24-2803155D7D70}"/>
              </a:ext>
            </a:extLst>
          </p:cNvPr>
          <p:cNvPicPr>
            <a:picLocks noChangeAspect="1"/>
          </p:cNvPicPr>
          <p:nvPr/>
        </p:nvPicPr>
        <p:blipFill>
          <a:blip r:embed="rId6"/>
          <a:stretch>
            <a:fillRect/>
          </a:stretch>
        </p:blipFill>
        <p:spPr>
          <a:xfrm>
            <a:off x="8016993" y="2770093"/>
            <a:ext cx="3354681" cy="3763740"/>
          </a:xfrm>
          <a:prstGeom prst="rect">
            <a:avLst/>
          </a:prstGeom>
        </p:spPr>
      </p:pic>
    </p:spTree>
    <p:extLst>
      <p:ext uri="{BB962C8B-B14F-4D97-AF65-F5344CB8AC3E}">
        <p14:creationId xmlns:p14="http://schemas.microsoft.com/office/powerpoint/2010/main" val="109274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D8FF0-A022-58E2-C50E-FD80F6499C7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kern="1200">
                <a:solidFill>
                  <a:schemeClr val="tx1"/>
                </a:solidFill>
                <a:latin typeface="+mj-lt"/>
                <a:ea typeface="+mj-ea"/>
                <a:cs typeface="+mj-cs"/>
              </a:rPr>
              <a:t>Overall, Salary Range with employees per job breakdown.</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Picture Placeholder 7" descr="A graph of a salary range&#10;&#10;Description automatically generated">
            <a:extLst>
              <a:ext uri="{FF2B5EF4-FFF2-40B4-BE49-F238E27FC236}">
                <a16:creationId xmlns:a16="http://schemas.microsoft.com/office/drawing/2014/main" id="{D8C0DE95-4F0A-7BC7-1E19-A669313A964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66" r="1366"/>
          <a:stretch>
            <a:fillRect/>
          </a:stretch>
        </p:blipFill>
        <p:spPr/>
      </p:pic>
      <p:pic>
        <p:nvPicPr>
          <p:cNvPr id="10" name="Picture 9" descr="A close-up of words&#10;&#10;Description automatically generated">
            <a:extLst>
              <a:ext uri="{FF2B5EF4-FFF2-40B4-BE49-F238E27FC236}">
                <a16:creationId xmlns:a16="http://schemas.microsoft.com/office/drawing/2014/main" id="{947A7851-F198-C312-C738-A88088E7D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94" y="2619248"/>
            <a:ext cx="3543300" cy="1346200"/>
          </a:xfrm>
          <a:prstGeom prst="rect">
            <a:avLst/>
          </a:prstGeom>
        </p:spPr>
      </p:pic>
    </p:spTree>
    <p:extLst>
      <p:ext uri="{BB962C8B-B14F-4D97-AF65-F5344CB8AC3E}">
        <p14:creationId xmlns:p14="http://schemas.microsoft.com/office/powerpoint/2010/main" val="2317439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1067</Words>
  <Application>Microsoft Macintosh PowerPoint</Application>
  <PresentationFormat>Widescreen</PresentationFormat>
  <Paragraphs>82</Paragraphs>
  <Slides>23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-apple-system</vt:lpstr>
      <vt:lpstr>Arial</vt:lpstr>
      <vt:lpstr>Calibri</vt:lpstr>
      <vt:lpstr>Calibri Light</vt:lpstr>
      <vt:lpstr>Office Theme</vt:lpstr>
      <vt:lpstr>Data Science  Salaries Analysis</vt:lpstr>
      <vt:lpstr>Jupyter Notebook Cleaning</vt:lpstr>
      <vt:lpstr>Median Income by Country for top Job Titles</vt:lpstr>
      <vt:lpstr>Jupyter Notebook Analysis </vt:lpstr>
      <vt:lpstr>Questions</vt:lpstr>
      <vt:lpstr>Median Income across Experience Levels </vt:lpstr>
      <vt:lpstr>Median Income by Country for top Job Titles</vt:lpstr>
      <vt:lpstr>Experience Level Median Salary by Country </vt:lpstr>
      <vt:lpstr>Overall, Salary Range with employees per job breakdown.</vt:lpstr>
      <vt:lpstr>Data Scientist Salary Summary</vt:lpstr>
      <vt:lpstr>Median Salary by Company Size Analytics Engineer, Data Analyst, Data Engineer, Data Scientist, Machine Learning Engineer</vt:lpstr>
      <vt:lpstr>Median Salary Prediction</vt:lpstr>
      <vt:lpstr>Final Thoughts</vt:lpstr>
      <vt:lpstr>Appendix</vt:lpstr>
      <vt:lpstr>Analytics Engineer Salary Boxplot</vt:lpstr>
      <vt:lpstr>Data Analyst Salary Boxplot</vt:lpstr>
      <vt:lpstr>Data Engineer Salary Boxplot</vt:lpstr>
      <vt:lpstr>Data Scientist Salary Boxplot</vt:lpstr>
      <vt:lpstr>Machine Learning Engineer Salary Boxplot</vt:lpstr>
      <vt:lpstr>Data Analyst Salary Summary</vt:lpstr>
      <vt:lpstr>Data Engineer Salary Summary</vt:lpstr>
      <vt:lpstr>Machine Learning Engineer Salary Summary</vt:lpstr>
      <vt:lpstr>Analytics Engineer Salary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Title broken down by Experience Level </dc:title>
  <dc:creator>Ryan Woyce</dc:creator>
  <cp:lastModifiedBy>Adrian Sandoval</cp:lastModifiedBy>
  <cp:revision>2</cp:revision>
  <dcterms:created xsi:type="dcterms:W3CDTF">2023-07-20T18:15:20Z</dcterms:created>
  <dcterms:modified xsi:type="dcterms:W3CDTF">2023-07-24T23:10:02Z</dcterms:modified>
</cp:coreProperties>
</file>